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4.xml" ContentType="application/vnd.openxmlformats-officedocument.presentationml.notesSlide+xml"/>
  <Override PartName="/ppt/tags/tag7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1" r:id="rId1"/>
  </p:sldMasterIdLst>
  <p:notesMasterIdLst>
    <p:notesMasterId r:id="rId44"/>
  </p:notesMasterIdLst>
  <p:sldIdLst>
    <p:sldId id="262" r:id="rId2"/>
    <p:sldId id="437" r:id="rId3"/>
    <p:sldId id="438" r:id="rId4"/>
    <p:sldId id="439" r:id="rId5"/>
    <p:sldId id="324" r:id="rId6"/>
    <p:sldId id="433" r:id="rId7"/>
    <p:sldId id="434" r:id="rId8"/>
    <p:sldId id="435" r:id="rId9"/>
    <p:sldId id="440" r:id="rId10"/>
    <p:sldId id="320" r:id="rId11"/>
    <p:sldId id="315" r:id="rId12"/>
    <p:sldId id="366" r:id="rId13"/>
    <p:sldId id="367" r:id="rId14"/>
    <p:sldId id="321" r:id="rId15"/>
    <p:sldId id="322" r:id="rId16"/>
    <p:sldId id="323" r:id="rId17"/>
    <p:sldId id="426" r:id="rId18"/>
    <p:sldId id="325" r:id="rId19"/>
    <p:sldId id="383" r:id="rId20"/>
    <p:sldId id="384" r:id="rId21"/>
    <p:sldId id="385" r:id="rId22"/>
    <p:sldId id="432" r:id="rId23"/>
    <p:sldId id="423" r:id="rId24"/>
    <p:sldId id="386" r:id="rId25"/>
    <p:sldId id="436" r:id="rId26"/>
    <p:sldId id="441" r:id="rId27"/>
    <p:sldId id="443" r:id="rId28"/>
    <p:sldId id="444" r:id="rId29"/>
    <p:sldId id="445" r:id="rId30"/>
    <p:sldId id="448" r:id="rId31"/>
    <p:sldId id="449" r:id="rId32"/>
    <p:sldId id="442" r:id="rId33"/>
    <p:sldId id="789" r:id="rId34"/>
    <p:sldId id="475" r:id="rId35"/>
    <p:sldId id="405" r:id="rId36"/>
    <p:sldId id="397" r:id="rId37"/>
    <p:sldId id="312" r:id="rId38"/>
    <p:sldId id="380" r:id="rId39"/>
    <p:sldId id="319" r:id="rId40"/>
    <p:sldId id="313" r:id="rId41"/>
    <p:sldId id="395" r:id="rId42"/>
    <p:sldId id="396" r:id="rId4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4AAE6"/>
    <a:srgbClr val="DA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71429" autoAdjust="0"/>
  </p:normalViewPr>
  <p:slideViewPr>
    <p:cSldViewPr snapToGrid="0">
      <p:cViewPr varScale="1">
        <p:scale>
          <a:sx n="84" d="100"/>
          <a:sy n="84" d="100"/>
        </p:scale>
        <p:origin x="1402" y="31"/>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37BF339-2980-48BE-89D5-368FF2D26E8D}" type="datetimeFigureOut">
              <a:rPr lang="zh-TW" altLang="en-US" smtClean="0"/>
              <a:t>2025/7/11</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47C15B5-0933-4E4A-BAC6-0CF3AB566E31}" type="slidenum">
              <a:rPr lang="zh-TW" altLang="en-US" smtClean="0"/>
              <a:t>‹#›</a:t>
            </a:fld>
            <a:endParaRPr lang="zh-TW" altLang="en-US"/>
          </a:p>
        </p:txBody>
      </p:sp>
    </p:spTree>
    <p:extLst>
      <p:ext uri="{BB962C8B-B14F-4D97-AF65-F5344CB8AC3E}">
        <p14:creationId xmlns:p14="http://schemas.microsoft.com/office/powerpoint/2010/main" val="68574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9F70CA-1A78-4C67-A178-600728628083}" type="slidenum">
              <a:rPr kumimoji="1" lang="en-US"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a:ea typeface="新細明體" panose="02020500000000000000" pitchFamily="18" charset="-120"/>
            </a:endParaRPr>
          </a:p>
        </p:txBody>
      </p:sp>
    </p:spTree>
    <p:extLst>
      <p:ext uri="{BB962C8B-B14F-4D97-AF65-F5344CB8AC3E}">
        <p14:creationId xmlns:p14="http://schemas.microsoft.com/office/powerpoint/2010/main" val="410408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不過這個</a:t>
            </a:r>
            <a:r>
              <a:rPr lang="en-US" altLang="zh-TW" dirty="0"/>
              <a:t>LSH</a:t>
            </a:r>
            <a:r>
              <a:rPr lang="zh-TW" altLang="en-US" dirty="0"/>
              <a:t>有兩個缺點，第一個缺點就是如果</a:t>
            </a:r>
            <a:r>
              <a:rPr lang="en-US" altLang="zh-TW" dirty="0"/>
              <a:t>available channel</a:t>
            </a:r>
            <a:r>
              <a:rPr lang="zh-TW" altLang="en-US" dirty="0"/>
              <a:t>不是</a:t>
            </a:r>
            <a:r>
              <a:rPr lang="en-US" altLang="zh-TW" dirty="0"/>
              <a:t>evenly distributed</a:t>
            </a:r>
            <a:r>
              <a:rPr lang="zh-TW" altLang="en-US" dirty="0"/>
              <a:t>，就像這張圖畫出來的</a:t>
            </a:r>
            <a:r>
              <a:rPr lang="en-US" altLang="zh-TW" dirty="0"/>
              <a:t>bad example</a:t>
            </a:r>
            <a:r>
              <a:rPr lang="zh-TW" altLang="en-US" dirty="0"/>
              <a:t>，就是這些</a:t>
            </a:r>
            <a:r>
              <a:rPr lang="en-US" altLang="zh-TW" dirty="0"/>
              <a:t>available channel</a:t>
            </a:r>
            <a:r>
              <a:rPr lang="zh-TW" altLang="en-US" dirty="0"/>
              <a:t>是連續的，這樣會讓這個演算法的</a:t>
            </a:r>
            <a:r>
              <a:rPr lang="en-US" altLang="zh-TW" dirty="0"/>
              <a:t>ETTR</a:t>
            </a:r>
            <a:r>
              <a:rPr lang="zh-TW" altLang="en-US" dirty="0"/>
              <a:t>變大，不會像理論的</a:t>
            </a:r>
            <a:r>
              <a:rPr lang="en-US" altLang="zh-TW" dirty="0"/>
              <a:t>j</a:t>
            </a:r>
            <a:r>
              <a:rPr lang="zh-TW" altLang="en-US" dirty="0"/>
              <a:t>分之</a:t>
            </a:r>
            <a:r>
              <a:rPr lang="en-US" altLang="zh-TW" dirty="0"/>
              <a:t>1</a:t>
            </a:r>
            <a:r>
              <a:rPr lang="zh-TW" altLang="en-US" dirty="0"/>
              <a:t>，所以我們加上了一個</a:t>
            </a:r>
            <a:r>
              <a:rPr lang="en-US" altLang="zh-TW" dirty="0"/>
              <a:t>pseudo random permutation</a:t>
            </a:r>
            <a:r>
              <a:rPr lang="zh-TW" altLang="en-US" dirty="0"/>
              <a:t>，讓這些</a:t>
            </a:r>
            <a:r>
              <a:rPr lang="en-US" altLang="zh-TW" dirty="0"/>
              <a:t>available channel</a:t>
            </a:r>
            <a:r>
              <a:rPr lang="zh-TW" altLang="en-US" dirty="0"/>
              <a:t>變成是</a:t>
            </a:r>
            <a:r>
              <a:rPr lang="en-US" altLang="zh-TW" dirty="0"/>
              <a:t>evenly distributed</a:t>
            </a:r>
            <a:r>
              <a:rPr lang="zh-TW" altLang="en-US" dirty="0"/>
              <a:t>的。</a:t>
            </a:r>
            <a:endParaRPr lang="en-US" altLang="zh-TW" dirty="0"/>
          </a:p>
          <a:p>
            <a:endParaRPr lang="en-US" altLang="zh-TW" dirty="0"/>
          </a:p>
          <a:p>
            <a:r>
              <a:rPr lang="en-US" altLang="zh-TW" dirty="0"/>
              <a:t>However, LSH algorithm has two disadvantages. The first disadvantage is that if the available channels are not evenly distributed, like the bad example drawn in this picture, these available channels are contiguous, which will increase the ETTR of this algorithm.</a:t>
            </a:r>
            <a:r>
              <a:rPr lang="en-US" altLang="zh-TW" baseline="0" dirty="0"/>
              <a:t> Therefore, we need to remap channels. </a:t>
            </a:r>
            <a:r>
              <a:rPr lang="en-US" altLang="zh-TW" dirty="0"/>
              <a:t>so we added a pseudo random permutation to</a:t>
            </a:r>
            <a:r>
              <a:rPr lang="en-US" altLang="zh-TW" baseline="0" dirty="0"/>
              <a:t> remap the channel</a:t>
            </a:r>
            <a:r>
              <a:rPr lang="en-US" altLang="zh-TW" dirty="0"/>
              <a:t> and</a:t>
            </a:r>
            <a:r>
              <a:rPr lang="en-US" altLang="zh-TW" baseline="0" dirty="0"/>
              <a:t> </a:t>
            </a:r>
            <a:r>
              <a:rPr lang="en-US" altLang="zh-TW" dirty="0"/>
              <a:t>make these available channels evenly distributed.</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14</a:t>
            </a:fld>
            <a:endParaRPr lang="zh-TW" altLang="en-US"/>
          </a:p>
        </p:txBody>
      </p:sp>
    </p:spTree>
    <p:extLst>
      <p:ext uri="{BB962C8B-B14F-4D97-AF65-F5344CB8AC3E}">
        <p14:creationId xmlns:p14="http://schemas.microsoft.com/office/powerpoint/2010/main" val="4153505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另一個問題就是</a:t>
            </a:r>
            <a:r>
              <a:rPr lang="en-US" altLang="zh-TW" dirty="0"/>
              <a:t>LSH</a:t>
            </a:r>
            <a:r>
              <a:rPr lang="zh-TW" altLang="en-US" dirty="0"/>
              <a:t>的</a:t>
            </a:r>
            <a:r>
              <a:rPr lang="en-US" altLang="zh-TW" dirty="0"/>
              <a:t>MTTR</a:t>
            </a:r>
            <a:r>
              <a:rPr lang="zh-TW" altLang="en-US" dirty="0"/>
              <a:t>不會</a:t>
            </a:r>
            <a:r>
              <a:rPr lang="en-US" altLang="zh-TW" dirty="0"/>
              <a:t>bound</a:t>
            </a:r>
            <a:r>
              <a:rPr lang="zh-TW" altLang="en-US" dirty="0"/>
              <a:t>，因為他沒有從錯誤學習，可能會一直選到無法</a:t>
            </a:r>
            <a:r>
              <a:rPr lang="en-US" altLang="zh-TW" dirty="0"/>
              <a:t>rendezvous</a:t>
            </a:r>
            <a:r>
              <a:rPr lang="zh-TW" altLang="en-US" dirty="0"/>
              <a:t>的</a:t>
            </a:r>
            <a:r>
              <a:rPr lang="en-US" altLang="zh-TW" dirty="0"/>
              <a:t>channel</a:t>
            </a:r>
            <a:r>
              <a:rPr lang="zh-TW" altLang="en-US" dirty="0"/>
              <a:t>，所以我們這邊要用</a:t>
            </a:r>
            <a:r>
              <a:rPr lang="en-US" altLang="zh-TW" dirty="0"/>
              <a:t>sampling without replacement</a:t>
            </a:r>
            <a:r>
              <a:rPr lang="zh-TW" altLang="en-US" dirty="0"/>
              <a:t>，把原本的</a:t>
            </a:r>
            <a:r>
              <a:rPr lang="en-US" altLang="zh-TW" dirty="0"/>
              <a:t>uniform hash</a:t>
            </a:r>
            <a:r>
              <a:rPr lang="en-US" altLang="zh-TW" baseline="0" dirty="0"/>
              <a:t> function</a:t>
            </a:r>
            <a:r>
              <a:rPr lang="zh-TW" altLang="en-US" dirty="0"/>
              <a:t>改成</a:t>
            </a:r>
            <a:r>
              <a:rPr lang="en-US" altLang="zh-TW" dirty="0"/>
              <a:t>random permutation hash function</a:t>
            </a:r>
            <a:r>
              <a:rPr lang="zh-TW" altLang="en-US" dirty="0"/>
              <a:t>，之後他的</a:t>
            </a:r>
            <a:r>
              <a:rPr lang="en-US" altLang="zh-TW" dirty="0"/>
              <a:t>MTTR</a:t>
            </a:r>
            <a:r>
              <a:rPr lang="zh-TW" altLang="en-US" dirty="0"/>
              <a:t>就可以</a:t>
            </a:r>
            <a:r>
              <a:rPr lang="en-US" altLang="zh-TW" dirty="0"/>
              <a:t>bound</a:t>
            </a:r>
            <a:r>
              <a:rPr lang="zh-TW" altLang="en-US" dirty="0"/>
              <a:t>到</a:t>
            </a:r>
            <a:r>
              <a:rPr lang="en-US" altLang="zh-TW" dirty="0"/>
              <a:t>N</a:t>
            </a:r>
          </a:p>
          <a:p>
            <a:endParaRPr lang="en-US" altLang="zh-TW"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a:t>Another problem is that MTTR of LSH is not bounded because nothing is learned from a failed rendezvous attempt by using independent uniformly distributed random variables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a:t>To learn from a failed rendezvous attempt one should use</a:t>
            </a:r>
            <a:r>
              <a:rPr lang="en-US" altLang="zh-TW" baseline="0" dirty="0"/>
              <a:t> sampling without replacement.</a:t>
            </a:r>
            <a:endParaRPr lang="en-US" altLang="zh-TW" dirty="0"/>
          </a:p>
          <a:p>
            <a:r>
              <a:rPr lang="en-US" altLang="zh-TW" dirty="0"/>
              <a:t>So we change the original uniform hash function to random permutation hash function, and the</a:t>
            </a:r>
            <a:r>
              <a:rPr lang="en-US" altLang="zh-TW" baseline="0" dirty="0"/>
              <a:t> </a:t>
            </a:r>
            <a:r>
              <a:rPr lang="en-US" altLang="zh-TW" dirty="0"/>
              <a:t>MTTR can be bound to N</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15</a:t>
            </a:fld>
            <a:endParaRPr lang="zh-TW" altLang="en-US"/>
          </a:p>
        </p:txBody>
      </p:sp>
    </p:spTree>
    <p:extLst>
      <p:ext uri="{BB962C8B-B14F-4D97-AF65-F5344CB8AC3E}">
        <p14:creationId xmlns:p14="http://schemas.microsoft.com/office/powerpoint/2010/main" val="52897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寫成演算法的話就是</a:t>
            </a:r>
            <a:r>
              <a:rPr lang="en-US" altLang="zh-TW" dirty="0"/>
              <a:t>pi1(c)-pi2(t) </a:t>
            </a:r>
            <a:r>
              <a:rPr lang="zh-TW" altLang="en-US" dirty="0"/>
              <a:t>加上兩個</a:t>
            </a:r>
            <a:r>
              <a:rPr lang="en-US" altLang="zh-TW" dirty="0"/>
              <a:t>random permutation</a:t>
            </a:r>
            <a:r>
              <a:rPr lang="zh-TW" altLang="en-US" dirty="0"/>
              <a:t>變成</a:t>
            </a:r>
            <a:r>
              <a:rPr lang="en-US" altLang="zh-TW" dirty="0"/>
              <a:t>LSH2</a:t>
            </a:r>
            <a:r>
              <a:rPr lang="zh-TW" altLang="en-US" dirty="0"/>
              <a:t>這個演算法。</a:t>
            </a:r>
            <a:endParaRPr lang="en-US" altLang="zh-TW" dirty="0"/>
          </a:p>
          <a:p>
            <a:endParaRPr lang="en-US" altLang="zh-TW" dirty="0"/>
          </a:p>
          <a:p>
            <a:r>
              <a:rPr lang="en-US" altLang="zh-TW" dirty="0"/>
              <a:t>This algorithm is different</a:t>
            </a:r>
            <a:r>
              <a:rPr lang="en-US" altLang="zh-TW" baseline="0" dirty="0"/>
              <a:t> from LSH. Change this function to </a:t>
            </a:r>
            <a:r>
              <a:rPr lang="en-US" altLang="zh-TW" dirty="0"/>
              <a:t>two random permutations to become the algorithm of LSH2.</a:t>
            </a:r>
          </a:p>
          <a:p>
            <a:r>
              <a:rPr lang="en-US" altLang="zh-TW" dirty="0"/>
              <a:t>By changing</a:t>
            </a:r>
            <a:r>
              <a:rPr lang="en-US" altLang="zh-TW" baseline="0" dirty="0"/>
              <a:t> this function to two random permutation, we can improve those two drawback.</a:t>
            </a:r>
            <a:endParaRPr lang="en-US" altLang="zh-TW" dirty="0"/>
          </a:p>
          <a:p>
            <a:endParaRPr lang="en-US" altLang="zh-TW"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16</a:t>
            </a:fld>
            <a:endParaRPr lang="zh-TW" altLang="en-US"/>
          </a:p>
        </p:txBody>
      </p:sp>
    </p:spTree>
    <p:extLst>
      <p:ext uri="{BB962C8B-B14F-4D97-AF65-F5344CB8AC3E}">
        <p14:creationId xmlns:p14="http://schemas.microsoft.com/office/powerpoint/2010/main" val="82989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舉個例子</a:t>
            </a:r>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17</a:t>
            </a:fld>
            <a:endParaRPr lang="zh-TW" altLang="en-US"/>
          </a:p>
        </p:txBody>
      </p:sp>
    </p:spTree>
    <p:extLst>
      <p:ext uri="{BB962C8B-B14F-4D97-AF65-F5344CB8AC3E}">
        <p14:creationId xmlns:p14="http://schemas.microsoft.com/office/powerpoint/2010/main" val="221552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這邊我們有證明一個</a:t>
            </a:r>
            <a:r>
              <a:rPr lang="en-US" altLang="zh-TW" dirty="0"/>
              <a:t>theorem</a:t>
            </a:r>
            <a:r>
              <a:rPr lang="zh-TW" altLang="en-US" dirty="0"/>
              <a:t>就是用</a:t>
            </a:r>
            <a:r>
              <a:rPr lang="en-US" altLang="zh-TW" dirty="0"/>
              <a:t>LSH</a:t>
            </a:r>
            <a:r>
              <a:rPr lang="zh-TW" altLang="en-US" dirty="0"/>
              <a:t>這個演算法的時候</a:t>
            </a:r>
            <a:r>
              <a:rPr lang="en-US" altLang="zh-TW" dirty="0"/>
              <a:t>rendezvous</a:t>
            </a:r>
            <a:r>
              <a:rPr lang="zh-TW" altLang="en-US" dirty="0"/>
              <a:t>的機率會是</a:t>
            </a:r>
            <a:r>
              <a:rPr lang="en-US" altLang="zh-TW" dirty="0"/>
              <a:t>J</a:t>
            </a:r>
            <a:r>
              <a:rPr lang="zh-TW" altLang="en-US" dirty="0"/>
              <a:t>，而且他的</a:t>
            </a:r>
            <a:r>
              <a:rPr lang="en-US" altLang="zh-TW" dirty="0"/>
              <a:t>MTTR</a:t>
            </a:r>
            <a:r>
              <a:rPr lang="zh-TW" altLang="en-US" dirty="0"/>
              <a:t>會</a:t>
            </a:r>
            <a:r>
              <a:rPr lang="en-US" altLang="zh-TW" dirty="0"/>
              <a:t>bound</a:t>
            </a:r>
            <a:r>
              <a:rPr lang="zh-TW" altLang="en-US" dirty="0"/>
              <a:t>到</a:t>
            </a:r>
            <a:r>
              <a:rPr lang="en-US" altLang="zh-TW" dirty="0"/>
              <a:t>N</a:t>
            </a:r>
            <a:r>
              <a:rPr lang="zh-TW" altLang="en-US" dirty="0"/>
              <a:t>，</a:t>
            </a:r>
            <a:endParaRPr lang="en-US" altLang="zh-TW" dirty="0"/>
          </a:p>
          <a:p>
            <a:r>
              <a:rPr lang="zh-TW" altLang="en-US" dirty="0"/>
              <a:t>我會介紹這個證明</a:t>
            </a:r>
            <a:endParaRPr lang="en-US" altLang="zh-TW" dirty="0"/>
          </a:p>
          <a:p>
            <a:r>
              <a:rPr lang="en-US" altLang="zh-TW" dirty="0"/>
              <a:t>We have proved that a theorem when using the LSH2 algorithm, the probability of rendezvous will be J, ETTR approach 1/J, and MTTR will be bound to N. More detailed proofs are in our paper.</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18</a:t>
            </a:fld>
            <a:endParaRPr lang="zh-TW" altLang="en-US"/>
          </a:p>
        </p:txBody>
      </p:sp>
    </p:spTree>
    <p:extLst>
      <p:ext uri="{BB962C8B-B14F-4D97-AF65-F5344CB8AC3E}">
        <p14:creationId xmlns:p14="http://schemas.microsoft.com/office/powerpoint/2010/main" val="173587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我們先證明</a:t>
            </a:r>
            <a:r>
              <a:rPr lang="en-US" altLang="zh-TW" dirty="0"/>
              <a:t>MTTR</a:t>
            </a:r>
            <a:r>
              <a:rPr lang="zh-TW" altLang="en-US" dirty="0"/>
              <a:t>會 </a:t>
            </a:r>
            <a:r>
              <a:rPr lang="en-US" altLang="zh-TW" dirty="0"/>
              <a:t>bound</a:t>
            </a:r>
            <a:r>
              <a:rPr lang="zh-TW" altLang="en-US" dirty="0"/>
              <a:t>到</a:t>
            </a:r>
            <a:r>
              <a:rPr lang="en-US" altLang="zh-TW" dirty="0"/>
              <a:t>N</a:t>
            </a:r>
            <a:r>
              <a:rPr lang="zh-TW" altLang="en-US" dirty="0"/>
              <a:t>，假設</a:t>
            </a:r>
            <a:r>
              <a:rPr lang="en-US" altLang="zh-TW" dirty="0"/>
              <a:t>pi2</a:t>
            </a:r>
            <a:r>
              <a:rPr lang="zh-TW" altLang="en-US" dirty="0"/>
              <a:t>是</a:t>
            </a:r>
            <a:r>
              <a:rPr lang="en-US" altLang="zh-TW" dirty="0"/>
              <a:t>random</a:t>
            </a:r>
            <a:r>
              <a:rPr lang="en-US" altLang="zh-TW" baseline="0" dirty="0"/>
              <a:t> </a:t>
            </a:r>
            <a:r>
              <a:rPr lang="en-US" altLang="zh-TW" baseline="0" dirty="0" err="1"/>
              <a:t>permulation</a:t>
            </a:r>
            <a:r>
              <a:rPr lang="zh-TW" altLang="en-US" baseline="0" dirty="0"/>
              <a:t>，這樣</a:t>
            </a:r>
            <a:r>
              <a:rPr lang="en-US" altLang="zh-TW" baseline="0" dirty="0"/>
              <a:t>pi2-1</a:t>
            </a:r>
            <a:r>
              <a:rPr lang="zh-TW" altLang="en-US" baseline="0" dirty="0"/>
              <a:t>就是</a:t>
            </a:r>
            <a:r>
              <a:rPr lang="en-US" altLang="zh-TW" baseline="0" dirty="0"/>
              <a:t>inverse permutation</a:t>
            </a:r>
            <a:r>
              <a:rPr lang="zh-TW" altLang="en-US" baseline="0" dirty="0"/>
              <a:t>，然後我們假設</a:t>
            </a:r>
            <a:r>
              <a:rPr lang="en-US" altLang="zh-TW" baseline="0" dirty="0"/>
              <a:t>c</a:t>
            </a:r>
            <a:r>
              <a:rPr lang="zh-TW" altLang="en-US" baseline="0" dirty="0"/>
              <a:t>是</a:t>
            </a:r>
            <a:r>
              <a:rPr lang="en-US" altLang="zh-TW" baseline="0" dirty="0"/>
              <a:t>common channel</a:t>
            </a:r>
            <a:r>
              <a:rPr lang="zh-TW" altLang="en-US" baseline="0" dirty="0"/>
              <a:t>，這樣子我們用</a:t>
            </a:r>
            <a:r>
              <a:rPr lang="en-US" altLang="zh-TW" baseline="0" dirty="0"/>
              <a:t>LSH2</a:t>
            </a:r>
            <a:r>
              <a:rPr lang="zh-TW" altLang="en-US" baseline="0" dirty="0"/>
              <a:t>會跳到</a:t>
            </a:r>
            <a:r>
              <a:rPr lang="en-US" altLang="zh-TW" baseline="0" dirty="0"/>
              <a:t>channel c</a:t>
            </a:r>
            <a:r>
              <a:rPr lang="zh-TW" altLang="en-US" baseline="0" dirty="0"/>
              <a:t>的時間就是</a:t>
            </a:r>
            <a:r>
              <a:rPr lang="en-US" altLang="zh-TW" baseline="0" dirty="0"/>
              <a:t>pi2-1(pi c)</a:t>
            </a:r>
            <a:r>
              <a:rPr lang="zh-TW" altLang="en-US" baseline="0" dirty="0"/>
              <a:t>，</a:t>
            </a:r>
            <a:r>
              <a:rPr lang="en-US" altLang="zh-TW" baseline="0" dirty="0"/>
              <a:t>pi2</a:t>
            </a:r>
            <a:r>
              <a:rPr lang="zh-TW" altLang="en-US" baseline="0" dirty="0"/>
              <a:t>每</a:t>
            </a:r>
            <a:r>
              <a:rPr lang="en-US" altLang="zh-TW" baseline="0" dirty="0"/>
              <a:t>N</a:t>
            </a:r>
            <a:r>
              <a:rPr lang="zh-TW" altLang="en-US" baseline="0" dirty="0"/>
              <a:t>個</a:t>
            </a:r>
            <a:r>
              <a:rPr lang="en-US" altLang="zh-TW" baseline="0" dirty="0"/>
              <a:t>time slot</a:t>
            </a:r>
            <a:r>
              <a:rPr lang="zh-TW" altLang="en-US" baseline="0" dirty="0"/>
              <a:t>就會在全部的</a:t>
            </a:r>
            <a:r>
              <a:rPr lang="en-US" altLang="zh-TW" baseline="0" dirty="0"/>
              <a:t>channel</a:t>
            </a:r>
            <a:r>
              <a:rPr lang="zh-TW" altLang="en-US" baseline="0" dirty="0"/>
              <a:t>重複一次，所以兩個</a:t>
            </a:r>
            <a:r>
              <a:rPr lang="en-US" altLang="zh-TW" baseline="0" dirty="0"/>
              <a:t>user</a:t>
            </a:r>
            <a:r>
              <a:rPr lang="zh-TW" altLang="en-US" baseline="0" dirty="0"/>
              <a:t>會在</a:t>
            </a:r>
            <a:r>
              <a:rPr lang="en-US" altLang="zh-TW" baseline="0" dirty="0"/>
              <a:t>N</a:t>
            </a:r>
            <a:r>
              <a:rPr lang="zh-TW" altLang="en-US" baseline="0" dirty="0"/>
              <a:t>個</a:t>
            </a:r>
            <a:r>
              <a:rPr lang="en-US" altLang="zh-TW" baseline="0" dirty="0"/>
              <a:t>time slots</a:t>
            </a:r>
            <a:r>
              <a:rPr lang="zh-TW" altLang="en-US" baseline="0" dirty="0"/>
              <a:t>之內</a:t>
            </a:r>
            <a:r>
              <a:rPr lang="en-US" altLang="zh-TW" baseline="0" dirty="0"/>
              <a:t>rendezvous</a:t>
            </a:r>
          </a:p>
          <a:p>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19</a:t>
            </a:fld>
            <a:endParaRPr lang="zh-TW" altLang="en-US"/>
          </a:p>
        </p:txBody>
      </p:sp>
    </p:spTree>
    <p:extLst>
      <p:ext uri="{BB962C8B-B14F-4D97-AF65-F5344CB8AC3E}">
        <p14:creationId xmlns:p14="http://schemas.microsoft.com/office/powerpoint/2010/main" val="34586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接下來我們要證明用這個演算法的</a:t>
            </a:r>
            <a:r>
              <a:rPr lang="en-US" altLang="zh-TW" dirty="0"/>
              <a:t>ETTR</a:t>
            </a:r>
            <a:r>
              <a:rPr lang="zh-TW" altLang="en-US" dirty="0"/>
              <a:t>是</a:t>
            </a:r>
            <a:r>
              <a:rPr lang="en-US" altLang="zh-TW" dirty="0"/>
              <a:t>1/J</a:t>
            </a:r>
            <a:r>
              <a:rPr lang="zh-TW" altLang="en-US" dirty="0"/>
              <a:t>，假設兩用戶在 </a:t>
            </a:r>
            <a:r>
              <a:rPr lang="en-US" altLang="zh-TW" dirty="0"/>
              <a:t>time </a:t>
            </a:r>
            <a:r>
              <a:rPr lang="zh-TW" altLang="en-US" dirty="0"/>
              <a:t>跳到一個</a:t>
            </a:r>
            <a:r>
              <a:rPr lang="en-US" altLang="zh-TW" dirty="0"/>
              <a:t>common</a:t>
            </a:r>
            <a:r>
              <a:rPr lang="en-US" altLang="zh-TW" baseline="0" dirty="0"/>
              <a:t> channel</a:t>
            </a:r>
            <a:r>
              <a:rPr lang="zh-TW" altLang="en-US" dirty="0"/>
              <a:t>。 然後我們的</a:t>
            </a:r>
            <a:r>
              <a:rPr lang="en-US" altLang="zh-TW" dirty="0"/>
              <a:t>ring</a:t>
            </a:r>
            <a:r>
              <a:rPr lang="zh-TW" altLang="en-US" dirty="0"/>
              <a:t>是有</a:t>
            </a:r>
            <a:r>
              <a:rPr lang="en-US" altLang="zh-TW" dirty="0"/>
              <a:t>N</a:t>
            </a:r>
            <a:r>
              <a:rPr lang="zh-TW" altLang="en-US" dirty="0"/>
              <a:t>個</a:t>
            </a:r>
            <a:r>
              <a:rPr lang="en-US" altLang="zh-TW" dirty="0"/>
              <a:t>channel</a:t>
            </a:r>
            <a:r>
              <a:rPr lang="zh-TW" altLang="en-US" dirty="0"/>
              <a:t>的</a:t>
            </a:r>
            <a:r>
              <a:rPr lang="en-US" altLang="zh-TW" dirty="0"/>
              <a:t>ring</a:t>
            </a:r>
            <a:r>
              <a:rPr lang="zh-TW" altLang="en-US" dirty="0"/>
              <a:t>。令</a:t>
            </a:r>
            <a:r>
              <a:rPr lang="en-US" altLang="zh-TW" dirty="0"/>
              <a:t>n1+n2-n12</a:t>
            </a:r>
            <a:r>
              <a:rPr lang="zh-TW" altLang="en-US" dirty="0"/>
              <a:t>是兩個</a:t>
            </a:r>
            <a:r>
              <a:rPr lang="en-US" altLang="zh-TW" dirty="0"/>
              <a:t>user available </a:t>
            </a:r>
            <a:r>
              <a:rPr lang="en-US" altLang="zh-TW" baseline="0" dirty="0"/>
              <a:t>channel</a:t>
            </a:r>
            <a:r>
              <a:rPr lang="zh-TW" altLang="en-US" baseline="0" dirty="0"/>
              <a:t>的聯集</a:t>
            </a:r>
            <a:r>
              <a:rPr lang="zh-TW" altLang="en-US" dirty="0"/>
              <a:t>。 然後我們會用</a:t>
            </a:r>
            <a:r>
              <a:rPr lang="en-US" altLang="zh-TW" dirty="0"/>
              <a:t>pi1 remap channels</a:t>
            </a:r>
          </a:p>
          <a:p>
            <a:r>
              <a:rPr lang="zh-TW" altLang="en-US" dirty="0"/>
              <a:t>由於</a:t>
            </a:r>
            <a:r>
              <a:rPr lang="en-US" altLang="zh-TW" dirty="0"/>
              <a:t>pi1</a:t>
            </a:r>
            <a:r>
              <a:rPr lang="zh-TW" altLang="en-US" dirty="0"/>
              <a:t>是隨機排列，所以</a:t>
            </a:r>
            <a:r>
              <a:rPr lang="en-US" altLang="zh-TW" dirty="0"/>
              <a:t>channel</a:t>
            </a:r>
            <a:r>
              <a:rPr lang="zh-TW" altLang="en-US" dirty="0"/>
              <a:t>會被隨機地一個一個放入</a:t>
            </a:r>
            <a:r>
              <a:rPr lang="en-US" altLang="zh-TW" dirty="0"/>
              <a:t>ring</a:t>
            </a:r>
            <a:r>
              <a:rPr lang="zh-TW" altLang="en-US" dirty="0"/>
              <a:t>中。</a:t>
            </a:r>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20</a:t>
            </a:fld>
            <a:endParaRPr lang="zh-TW" altLang="en-US"/>
          </a:p>
        </p:txBody>
      </p:sp>
    </p:spTree>
    <p:extLst>
      <p:ext uri="{BB962C8B-B14F-4D97-AF65-F5344CB8AC3E}">
        <p14:creationId xmlns:p14="http://schemas.microsoft.com/office/powerpoint/2010/main" val="255053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假設</a:t>
            </a:r>
            <a:r>
              <a:rPr lang="en-US" altLang="zh-TW" dirty="0"/>
              <a:t>B</a:t>
            </a:r>
            <a:r>
              <a:rPr lang="zh-TW" altLang="en-US" dirty="0"/>
              <a:t>是</a:t>
            </a:r>
            <a:r>
              <a:rPr lang="en-US" altLang="zh-TW" dirty="0"/>
              <a:t>user1</a:t>
            </a:r>
            <a:r>
              <a:rPr lang="zh-TW" altLang="en-US" dirty="0"/>
              <a:t>跟</a:t>
            </a:r>
            <a:r>
              <a:rPr lang="en-US" altLang="zh-TW" dirty="0"/>
              <a:t>user2</a:t>
            </a:r>
            <a:r>
              <a:rPr lang="zh-TW" altLang="en-US" dirty="0"/>
              <a:t>有用到的</a:t>
            </a:r>
            <a:r>
              <a:rPr lang="en-US" altLang="zh-TW" dirty="0"/>
              <a:t>channel</a:t>
            </a:r>
            <a:r>
              <a:rPr lang="zh-TW" altLang="en-US" dirty="0"/>
              <a:t>，把沒有在</a:t>
            </a:r>
            <a:r>
              <a:rPr lang="en-US" altLang="zh-TW" dirty="0"/>
              <a:t>user1</a:t>
            </a:r>
            <a:r>
              <a:rPr lang="zh-TW" altLang="en-US" dirty="0"/>
              <a:t>跟</a:t>
            </a:r>
            <a:r>
              <a:rPr lang="en-US" altLang="zh-TW" dirty="0"/>
              <a:t>user2</a:t>
            </a:r>
            <a:r>
              <a:rPr lang="zh-TW" altLang="en-US" dirty="0"/>
              <a:t>用到的</a:t>
            </a:r>
            <a:r>
              <a:rPr lang="en-US" altLang="zh-TW" dirty="0"/>
              <a:t>channel</a:t>
            </a:r>
            <a:r>
              <a:rPr lang="zh-TW" altLang="en-US" dirty="0"/>
              <a:t>都</a:t>
            </a:r>
            <a:r>
              <a:rPr lang="en-US" altLang="zh-TW" dirty="0"/>
              <a:t>partition</a:t>
            </a:r>
            <a:r>
              <a:rPr lang="zh-TW" altLang="en-US" dirty="0"/>
              <a:t>到他最近有用到的</a:t>
            </a:r>
            <a:r>
              <a:rPr lang="en-US" altLang="zh-TW" dirty="0"/>
              <a:t>channel</a:t>
            </a:r>
            <a:r>
              <a:rPr lang="zh-TW" altLang="en-US" dirty="0"/>
              <a:t>，變成是一個一個的</a:t>
            </a:r>
            <a:r>
              <a:rPr lang="en-US" altLang="zh-TW" dirty="0"/>
              <a:t>line graph</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21</a:t>
            </a:fld>
            <a:endParaRPr lang="zh-TW" altLang="en-US"/>
          </a:p>
        </p:txBody>
      </p:sp>
    </p:spTree>
    <p:extLst>
      <p:ext uri="{BB962C8B-B14F-4D97-AF65-F5344CB8AC3E}">
        <p14:creationId xmlns:p14="http://schemas.microsoft.com/office/powerpoint/2010/main" val="99961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那他就會變成這樣的</a:t>
            </a:r>
            <a:r>
              <a:rPr lang="en-US" altLang="zh-TW" dirty="0"/>
              <a:t>line graph</a:t>
            </a:r>
            <a:r>
              <a:rPr lang="zh-TW" altLang="en-US" dirty="0"/>
              <a:t>，那</a:t>
            </a:r>
            <a:r>
              <a:rPr lang="en-US" altLang="zh-TW" dirty="0"/>
              <a:t>MTTR bound</a:t>
            </a:r>
            <a:r>
              <a:rPr lang="zh-TW" altLang="en-US" dirty="0"/>
              <a:t>到</a:t>
            </a:r>
            <a:r>
              <a:rPr lang="en-US" altLang="zh-TW" dirty="0"/>
              <a:t>N</a:t>
            </a:r>
            <a:r>
              <a:rPr lang="zh-TW" altLang="en-US" dirty="0"/>
              <a:t>也可以用這個圖來說明，因為</a:t>
            </a:r>
            <a:r>
              <a:rPr lang="en-US" altLang="zh-TW" dirty="0"/>
              <a:t>pi2</a:t>
            </a:r>
            <a:r>
              <a:rPr lang="zh-TW" altLang="en-US" dirty="0"/>
              <a:t>是</a:t>
            </a:r>
            <a:r>
              <a:rPr lang="en-US" altLang="zh-TW" dirty="0"/>
              <a:t>random permutation</a:t>
            </a:r>
            <a:r>
              <a:rPr lang="zh-TW" altLang="en-US" dirty="0"/>
              <a:t>，所以在</a:t>
            </a:r>
            <a:r>
              <a:rPr lang="en-US" altLang="zh-TW" dirty="0"/>
              <a:t>N</a:t>
            </a:r>
            <a:r>
              <a:rPr lang="zh-TW" altLang="en-US" dirty="0"/>
              <a:t>之內它會在全部的</a:t>
            </a:r>
            <a:r>
              <a:rPr lang="en-US" altLang="zh-TW" dirty="0"/>
              <a:t>channel</a:t>
            </a:r>
            <a:r>
              <a:rPr lang="zh-TW" altLang="en-US" dirty="0"/>
              <a:t>都選過一遍，一定可以找到</a:t>
            </a:r>
            <a:r>
              <a:rPr lang="en-US" altLang="zh-TW" dirty="0"/>
              <a:t>common channel</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22</a:t>
            </a:fld>
            <a:endParaRPr lang="zh-TW" altLang="en-US"/>
          </a:p>
        </p:txBody>
      </p:sp>
    </p:spTree>
    <p:extLst>
      <p:ext uri="{BB962C8B-B14F-4D97-AF65-F5344CB8AC3E}">
        <p14:creationId xmlns:p14="http://schemas.microsoft.com/office/powerpoint/2010/main" val="3544990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我們把所有的</a:t>
            </a:r>
            <a:r>
              <a:rPr lang="en-US" altLang="zh-TW" dirty="0"/>
              <a:t>line graph</a:t>
            </a:r>
            <a:r>
              <a:rPr lang="zh-TW" altLang="en-US" dirty="0"/>
              <a:t>分成三個</a:t>
            </a:r>
            <a:r>
              <a:rPr lang="en-US" altLang="zh-TW" dirty="0"/>
              <a:t>type</a:t>
            </a:r>
            <a:r>
              <a:rPr lang="zh-TW" altLang="en-US" dirty="0"/>
              <a:t>，第一種是</a:t>
            </a:r>
            <a:r>
              <a:rPr lang="en-US" altLang="zh-TW" dirty="0"/>
              <a:t>rendezvous line graph</a:t>
            </a:r>
            <a:r>
              <a:rPr lang="zh-TW" altLang="en-US" dirty="0"/>
              <a:t>，就是</a:t>
            </a:r>
            <a:r>
              <a:rPr lang="en-US" altLang="zh-TW" dirty="0"/>
              <a:t>common channel</a:t>
            </a:r>
            <a:r>
              <a:rPr lang="zh-TW" altLang="en-US" dirty="0"/>
              <a:t>，</a:t>
            </a:r>
            <a:r>
              <a:rPr lang="en-US" altLang="zh-TW" dirty="0"/>
              <a:t>channel</a:t>
            </a:r>
            <a:r>
              <a:rPr lang="zh-TW" altLang="en-US" dirty="0"/>
              <a:t>總共有</a:t>
            </a:r>
            <a:r>
              <a:rPr lang="en-US" altLang="zh-TW" dirty="0"/>
              <a:t>n12</a:t>
            </a:r>
            <a:r>
              <a:rPr lang="zh-TW" altLang="en-US" dirty="0"/>
              <a:t>個</a:t>
            </a:r>
            <a:r>
              <a:rPr lang="en-US" altLang="zh-TW" dirty="0"/>
              <a:t>line graph</a:t>
            </a:r>
            <a:r>
              <a:rPr lang="zh-TW" altLang="en-US" dirty="0"/>
              <a:t>，第二個是</a:t>
            </a:r>
            <a:r>
              <a:rPr lang="en-US" altLang="zh-TW" dirty="0"/>
              <a:t>type 1 line graph</a:t>
            </a:r>
            <a:r>
              <a:rPr lang="zh-TW" altLang="en-US" dirty="0"/>
              <a:t>，就是他是</a:t>
            </a:r>
            <a:r>
              <a:rPr lang="en-US" altLang="zh-TW" dirty="0"/>
              <a:t>user1</a:t>
            </a:r>
            <a:r>
              <a:rPr lang="zh-TW" altLang="en-US" dirty="0"/>
              <a:t>的</a:t>
            </a:r>
            <a:r>
              <a:rPr lang="en-US" altLang="zh-TW" dirty="0"/>
              <a:t>available channel</a:t>
            </a:r>
            <a:r>
              <a:rPr lang="zh-TW" altLang="en-US" dirty="0"/>
              <a:t>但不是</a:t>
            </a:r>
            <a:r>
              <a:rPr lang="en-US" altLang="zh-TW" dirty="0"/>
              <a:t>common channel</a:t>
            </a:r>
            <a:r>
              <a:rPr lang="zh-TW" altLang="en-US" dirty="0"/>
              <a:t>，總共有</a:t>
            </a:r>
            <a:r>
              <a:rPr lang="en-US" altLang="zh-TW" dirty="0"/>
              <a:t>n1-n12</a:t>
            </a:r>
            <a:r>
              <a:rPr lang="zh-TW" altLang="en-US" dirty="0"/>
              <a:t>個</a:t>
            </a:r>
            <a:r>
              <a:rPr lang="en-US" altLang="zh-TW" dirty="0"/>
              <a:t>type 1 line graph</a:t>
            </a:r>
            <a:r>
              <a:rPr lang="zh-TW" altLang="en-US" dirty="0"/>
              <a:t>，第三個是</a:t>
            </a:r>
            <a:r>
              <a:rPr lang="en-US" altLang="zh-TW" dirty="0"/>
              <a:t>type 2 line graph</a:t>
            </a:r>
            <a:r>
              <a:rPr lang="zh-TW" altLang="en-US" dirty="0"/>
              <a:t>就是他是</a:t>
            </a:r>
            <a:r>
              <a:rPr lang="en-US" altLang="zh-TW" dirty="0"/>
              <a:t>user2</a:t>
            </a:r>
            <a:r>
              <a:rPr lang="zh-TW" altLang="en-US" dirty="0"/>
              <a:t>的</a:t>
            </a:r>
            <a:r>
              <a:rPr lang="en-US" altLang="zh-TW" dirty="0"/>
              <a:t>available channel</a:t>
            </a:r>
            <a:r>
              <a:rPr lang="zh-TW" altLang="en-US" dirty="0"/>
              <a:t>但不是</a:t>
            </a:r>
            <a:r>
              <a:rPr lang="en-US" altLang="zh-TW" dirty="0"/>
              <a:t>common channel</a:t>
            </a:r>
            <a:r>
              <a:rPr lang="zh-TW" altLang="en-US" dirty="0"/>
              <a:t>，總共有</a:t>
            </a:r>
            <a:r>
              <a:rPr lang="en-US" altLang="zh-TW" dirty="0"/>
              <a:t>n2-n12</a:t>
            </a:r>
            <a:r>
              <a:rPr lang="zh-TW" altLang="en-US" dirty="0"/>
              <a:t>個</a:t>
            </a:r>
            <a:r>
              <a:rPr lang="en-US" altLang="zh-TW" dirty="0"/>
              <a:t>type 1 line graph</a:t>
            </a:r>
            <a:r>
              <a:rPr lang="zh-TW" altLang="en-US" dirty="0"/>
              <a:t>，</a:t>
            </a:r>
          </a:p>
          <a:p>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23</a:t>
            </a:fld>
            <a:endParaRPr lang="zh-TW" altLang="en-US"/>
          </a:p>
        </p:txBody>
      </p:sp>
    </p:spTree>
    <p:extLst>
      <p:ext uri="{BB962C8B-B14F-4D97-AF65-F5344CB8AC3E}">
        <p14:creationId xmlns:p14="http://schemas.microsoft.com/office/powerpoint/2010/main" val="80343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LSH</a:t>
            </a:r>
            <a:r>
              <a:rPr lang="zh-TW" altLang="en-US" dirty="0"/>
              <a:t>是一個用在</a:t>
            </a:r>
            <a:r>
              <a:rPr lang="en-US" altLang="zh-TW" dirty="0"/>
              <a:t>data mining </a:t>
            </a:r>
            <a:r>
              <a:rPr lang="zh-TW" altLang="en-US" dirty="0"/>
              <a:t>很常用的技巧，主要就是用在</a:t>
            </a:r>
            <a:r>
              <a:rPr lang="en-US" altLang="zh-TW" dirty="0"/>
              <a:t>hash</a:t>
            </a:r>
            <a:r>
              <a:rPr lang="zh-TW" altLang="en-US" dirty="0"/>
              <a:t>相似的</a:t>
            </a:r>
            <a:r>
              <a:rPr lang="en-US" altLang="zh-TW" dirty="0"/>
              <a:t>item</a:t>
            </a:r>
            <a:r>
              <a:rPr lang="zh-TW" altLang="en-US" dirty="0"/>
              <a:t>，我們會先產生一個</a:t>
            </a:r>
            <a:r>
              <a:rPr lang="en-US" altLang="zh-TW" dirty="0"/>
              <a:t>k</a:t>
            </a:r>
            <a:r>
              <a:rPr lang="zh-TW" altLang="en-US" dirty="0"/>
              <a:t>個</a:t>
            </a:r>
            <a:r>
              <a:rPr lang="en-US" altLang="zh-TW" dirty="0"/>
              <a:t> hash function</a:t>
            </a:r>
            <a:r>
              <a:rPr lang="zh-TW" altLang="en-US" dirty="0"/>
              <a:t>的</a:t>
            </a:r>
            <a:r>
              <a:rPr lang="en-US" altLang="zh-TW" dirty="0"/>
              <a:t>set</a:t>
            </a:r>
            <a:r>
              <a:rPr lang="zh-TW" altLang="en-US" dirty="0"/>
              <a:t>，他</a:t>
            </a:r>
            <a:r>
              <a:rPr lang="en-US" altLang="zh-TW" dirty="0"/>
              <a:t>uniform</a:t>
            </a:r>
            <a:r>
              <a:rPr lang="zh-TW" altLang="en-US" dirty="0"/>
              <a:t>的分佈在</a:t>
            </a:r>
            <a:r>
              <a:rPr lang="en-US" altLang="zh-TW" dirty="0"/>
              <a:t>0</a:t>
            </a:r>
            <a:r>
              <a:rPr lang="zh-TW" altLang="en-US" dirty="0"/>
              <a:t>到</a:t>
            </a:r>
            <a:r>
              <a:rPr lang="en-US" altLang="zh-TW" dirty="0"/>
              <a:t>N-1</a:t>
            </a:r>
            <a:r>
              <a:rPr lang="zh-TW" altLang="en-US" dirty="0"/>
              <a:t>之間，然後每個</a:t>
            </a:r>
            <a:r>
              <a:rPr lang="en-US" altLang="zh-TW" dirty="0"/>
              <a:t>hash function</a:t>
            </a:r>
            <a:r>
              <a:rPr lang="zh-TW" altLang="en-US" dirty="0"/>
              <a:t>都會回傳最近的</a:t>
            </a:r>
            <a:r>
              <a:rPr lang="en-US" altLang="zh-TW" dirty="0"/>
              <a:t>nonzero element</a:t>
            </a:r>
            <a:r>
              <a:rPr lang="zh-TW" altLang="en-US" dirty="0"/>
              <a:t>的</a:t>
            </a:r>
            <a:r>
              <a:rPr lang="en-US" altLang="zh-TW" dirty="0"/>
              <a:t>index</a:t>
            </a:r>
            <a:r>
              <a:rPr lang="zh-TW" altLang="en-US" dirty="0"/>
              <a:t>，讓資料達到降維的效果 比較好比較，這邊可以定義一個</a:t>
            </a:r>
            <a:r>
              <a:rPr lang="en-US" altLang="zh-TW" dirty="0" err="1"/>
              <a:t>jaccard</a:t>
            </a:r>
            <a:r>
              <a:rPr lang="en-US" altLang="zh-TW" dirty="0"/>
              <a:t> index</a:t>
            </a:r>
            <a:r>
              <a:rPr lang="zh-TW" altLang="en-US" dirty="0"/>
              <a:t>，就是兩個</a:t>
            </a:r>
            <a:r>
              <a:rPr lang="en-US" altLang="zh-TW" dirty="0"/>
              <a:t>set</a:t>
            </a:r>
            <a:r>
              <a:rPr lang="zh-TW" altLang="en-US" dirty="0"/>
              <a:t>的連集分之交集</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a:t>I’ll introduce locality sensitive hashing first. </a:t>
            </a:r>
            <a:r>
              <a:rPr lang="en-US" altLang="zh-TW" dirty="0"/>
              <a:t>LSH is a very common technique used in data mining</a:t>
            </a:r>
            <a:r>
              <a:rPr lang="en-US" altLang="zh-TW" baseline="0" dirty="0"/>
              <a:t>. By using this technique, we can efficiently search similar objects in a large dataset by only comparing the hash values</a:t>
            </a:r>
            <a:r>
              <a:rPr lang="en-US" altLang="zh-TW" dirty="0"/>
              <a:t>. we generate a set of K hash functions that are uniformly distributed in [0, N − 1]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For each hash function, it returns the index of the first nonzero element of a binary vector</a:t>
            </a:r>
            <a:r>
              <a:rPr lang="en-US" altLang="zh-TW" baseline="0" dirty="0"/>
              <a:t> in the modulo manner.</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Here</a:t>
            </a:r>
            <a:r>
              <a:rPr lang="en-US" altLang="zh-TW" baseline="0" dirty="0"/>
              <a:t> we </a:t>
            </a:r>
            <a:r>
              <a:rPr lang="en-US" altLang="zh-TW" dirty="0"/>
              <a:t>can define </a:t>
            </a:r>
            <a:r>
              <a:rPr lang="en-US" altLang="zh-TW" dirty="0" err="1"/>
              <a:t>Jaccard</a:t>
            </a:r>
            <a:r>
              <a:rPr lang="en-US" altLang="zh-TW" dirty="0"/>
              <a:t> index, which is two sets Intersection over</a:t>
            </a:r>
            <a:r>
              <a:rPr lang="en-US" altLang="zh-TW" baseline="0" dirty="0"/>
              <a:t> two sets union</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5</a:t>
            </a:fld>
            <a:endParaRPr lang="zh-TW" altLang="en-US"/>
          </a:p>
        </p:txBody>
      </p:sp>
    </p:spTree>
    <p:extLst>
      <p:ext uri="{BB962C8B-B14F-4D97-AF65-F5344CB8AC3E}">
        <p14:creationId xmlns:p14="http://schemas.microsoft.com/office/powerpoint/2010/main" val="3550734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這樣把沒有用到的</a:t>
            </a:r>
            <a:r>
              <a:rPr lang="en-US" altLang="zh-TW" dirty="0"/>
              <a:t>channel</a:t>
            </a:r>
            <a:r>
              <a:rPr lang="zh-TW" altLang="en-US" dirty="0"/>
              <a:t>都</a:t>
            </a:r>
            <a:r>
              <a:rPr lang="en-US" altLang="zh-TW" dirty="0"/>
              <a:t>partition</a:t>
            </a:r>
            <a:r>
              <a:rPr lang="zh-TW" altLang="en-US" dirty="0"/>
              <a:t>到最近的</a:t>
            </a:r>
            <a:r>
              <a:rPr lang="en-US" altLang="zh-TW" dirty="0"/>
              <a:t>channel</a:t>
            </a:r>
            <a:r>
              <a:rPr lang="zh-TW" altLang="en-US" dirty="0"/>
              <a:t>之後就可以把</a:t>
            </a:r>
            <a:r>
              <a:rPr lang="en-US" altLang="zh-TW" dirty="0"/>
              <a:t>rendezvous</a:t>
            </a:r>
            <a:r>
              <a:rPr lang="zh-TW" altLang="en-US" dirty="0"/>
              <a:t>的機率寫成</a:t>
            </a:r>
            <a:r>
              <a:rPr lang="en-US" altLang="zh-TW" dirty="0"/>
              <a:t>B2</a:t>
            </a:r>
            <a:r>
              <a:rPr lang="zh-TW" altLang="en-US" dirty="0"/>
              <a:t>的期望值，</a:t>
            </a:r>
            <a:r>
              <a:rPr lang="en-US" altLang="zh-TW" dirty="0"/>
              <a:t>n12/n1+n2-n12</a:t>
            </a:r>
            <a:r>
              <a:rPr lang="zh-TW" altLang="en-US" dirty="0"/>
              <a:t>，也就是</a:t>
            </a:r>
            <a:r>
              <a:rPr lang="en-US" altLang="zh-TW" dirty="0"/>
              <a:t>J</a:t>
            </a:r>
            <a:r>
              <a:rPr lang="zh-TW" altLang="en-US" dirty="0"/>
              <a:t>，然後</a:t>
            </a:r>
            <a:r>
              <a:rPr lang="en-US" altLang="zh-TW" dirty="0"/>
              <a:t>ETTR</a:t>
            </a:r>
            <a:r>
              <a:rPr lang="zh-TW" altLang="en-US" dirty="0"/>
              <a:t>就是這個機率的倒數</a:t>
            </a:r>
            <a:r>
              <a:rPr lang="en-US" altLang="zh-TW" dirty="0"/>
              <a:t>1/J</a:t>
            </a:r>
          </a:p>
          <a:p>
            <a:endParaRPr lang="en-US" altLang="zh-TW" dirty="0"/>
          </a:p>
          <a:p>
            <a:r>
              <a:rPr lang="en-US" altLang="zh-TW" dirty="0"/>
              <a:t>In this way, after partitioning the unused channels to the nearest channel, the probability of rendezvous can be written into the expected value of the program B2, n12/n1+n2-n12, which is J</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24</a:t>
            </a:fld>
            <a:endParaRPr lang="zh-TW" altLang="en-US"/>
          </a:p>
        </p:txBody>
      </p:sp>
    </p:spTree>
    <p:extLst>
      <p:ext uri="{BB962C8B-B14F-4D97-AF65-F5344CB8AC3E}">
        <p14:creationId xmlns:p14="http://schemas.microsoft.com/office/powerpoint/2010/main" val="49931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那他就會變成這樣的</a:t>
            </a:r>
            <a:r>
              <a:rPr lang="en-US" altLang="zh-TW" dirty="0"/>
              <a:t>line graph</a:t>
            </a:r>
            <a:r>
              <a:rPr lang="zh-TW" altLang="en-US" dirty="0"/>
              <a:t>，那</a:t>
            </a:r>
            <a:r>
              <a:rPr lang="en-US" altLang="zh-TW" dirty="0"/>
              <a:t>MTTR bound</a:t>
            </a:r>
            <a:r>
              <a:rPr lang="zh-TW" altLang="en-US" dirty="0"/>
              <a:t>到</a:t>
            </a:r>
            <a:r>
              <a:rPr lang="en-US" altLang="zh-TW" dirty="0"/>
              <a:t>N</a:t>
            </a:r>
            <a:r>
              <a:rPr lang="zh-TW" altLang="en-US" dirty="0"/>
              <a:t>也可以用這個圖來說明，因為</a:t>
            </a:r>
            <a:r>
              <a:rPr lang="en-US" altLang="zh-TW" dirty="0"/>
              <a:t>pi2</a:t>
            </a:r>
            <a:r>
              <a:rPr lang="zh-TW" altLang="en-US" dirty="0"/>
              <a:t>是</a:t>
            </a:r>
            <a:r>
              <a:rPr lang="en-US" altLang="zh-TW" dirty="0"/>
              <a:t>random permutation</a:t>
            </a:r>
            <a:r>
              <a:rPr lang="zh-TW" altLang="en-US" dirty="0"/>
              <a:t>，所以在</a:t>
            </a:r>
            <a:r>
              <a:rPr lang="en-US" altLang="zh-TW" dirty="0"/>
              <a:t>N</a:t>
            </a:r>
            <a:r>
              <a:rPr lang="zh-TW" altLang="en-US" dirty="0"/>
              <a:t>之內它會在全部的</a:t>
            </a:r>
            <a:r>
              <a:rPr lang="en-US" altLang="zh-TW" dirty="0"/>
              <a:t>channel</a:t>
            </a:r>
            <a:r>
              <a:rPr lang="zh-TW" altLang="en-US" dirty="0"/>
              <a:t>都選過一遍，一定可以找到</a:t>
            </a:r>
            <a:r>
              <a:rPr lang="en-US" altLang="zh-TW" dirty="0"/>
              <a:t>common channel</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25</a:t>
            </a:fld>
            <a:endParaRPr lang="zh-TW" altLang="en-US"/>
          </a:p>
        </p:txBody>
      </p:sp>
    </p:spTree>
    <p:extLst>
      <p:ext uri="{BB962C8B-B14F-4D97-AF65-F5344CB8AC3E}">
        <p14:creationId xmlns:p14="http://schemas.microsoft.com/office/powerpoint/2010/main" val="2876879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52A8A-6776-8629-13D4-E6507000A5E2}"/>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25A851AF-EC09-329F-6387-E88F20D3A2F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4876482-20F7-B995-0CED-3809E29E99D2}"/>
              </a:ext>
            </a:extLst>
          </p:cNvPr>
          <p:cNvSpPr>
            <a:spLocks noGrp="1"/>
          </p:cNvSpPr>
          <p:nvPr>
            <p:ph type="body" idx="1"/>
          </p:nvPr>
        </p:nvSpPr>
        <p:spPr/>
        <p:txBody>
          <a:bodyPr/>
          <a:lstStyle/>
          <a:p>
            <a:r>
              <a:rPr lang="en-US" altLang="zh-TW" dirty="0"/>
              <a:t>Dimensionality</a:t>
            </a:r>
            <a:r>
              <a:rPr lang="en-US" altLang="zh-TW" baseline="0" dirty="0"/>
              <a:t> reduction</a:t>
            </a:r>
            <a:r>
              <a:rPr lang="zh-TW" altLang="en-US" baseline="0" dirty="0"/>
              <a:t>的部份我們也有做理論推導，不過因為都是</a:t>
            </a:r>
            <a:r>
              <a:rPr lang="en-US" altLang="zh-TW" baseline="0" dirty="0"/>
              <a:t>dependent random variable</a:t>
            </a:r>
            <a:r>
              <a:rPr lang="zh-TW" altLang="en-US" baseline="0" dirty="0"/>
              <a:t>所以會跟實際上的情況有誤差，就是一個</a:t>
            </a:r>
            <a:r>
              <a:rPr lang="en-US" altLang="zh-TW" baseline="0" dirty="0"/>
              <a:t>approximation</a:t>
            </a:r>
            <a:r>
              <a:rPr lang="zh-TW" altLang="en-US" baseline="0" dirty="0"/>
              <a:t>，這邊把它分成</a:t>
            </a:r>
            <a:r>
              <a:rPr lang="en-US" altLang="zh-TW" baseline="0" dirty="0"/>
              <a:t>4</a:t>
            </a:r>
            <a:r>
              <a:rPr lang="zh-TW" altLang="en-US" baseline="0" dirty="0"/>
              <a:t>個</a:t>
            </a:r>
            <a:r>
              <a:rPr lang="en-US" altLang="zh-TW" baseline="0" dirty="0"/>
              <a:t>case</a:t>
            </a:r>
            <a:r>
              <a:rPr lang="zh-TW" altLang="en-US" baseline="0" dirty="0"/>
              <a:t>，第一個</a:t>
            </a:r>
            <a:r>
              <a:rPr lang="en-US" altLang="zh-TW" baseline="0" dirty="0"/>
              <a:t>case</a:t>
            </a:r>
            <a:r>
              <a:rPr lang="zh-TW" altLang="en-US" baseline="0" dirty="0"/>
              <a:t>是兩個</a:t>
            </a:r>
            <a:r>
              <a:rPr lang="en-US" altLang="zh-TW" baseline="0" dirty="0"/>
              <a:t>user</a:t>
            </a:r>
            <a:r>
              <a:rPr lang="zh-TW" altLang="en-US" baseline="0" dirty="0"/>
              <a:t>都是從全部的</a:t>
            </a:r>
            <a:r>
              <a:rPr lang="en-US" altLang="zh-TW" baseline="0" dirty="0"/>
              <a:t>available channel</a:t>
            </a:r>
            <a:r>
              <a:rPr lang="zh-TW" altLang="en-US" baseline="0" dirty="0"/>
              <a:t>裡面選，機率是</a:t>
            </a:r>
            <a:r>
              <a:rPr lang="en-US" altLang="zh-TW" baseline="0" dirty="0"/>
              <a:t>1-p0</a:t>
            </a:r>
            <a:r>
              <a:rPr lang="zh-TW" altLang="en-US" baseline="0" dirty="0"/>
              <a:t>平方，然後第二個</a:t>
            </a:r>
            <a:r>
              <a:rPr lang="en-US" altLang="zh-TW" baseline="0" dirty="0"/>
              <a:t>case</a:t>
            </a:r>
            <a:r>
              <a:rPr lang="zh-TW" altLang="en-US" baseline="0" dirty="0"/>
              <a:t>是</a:t>
            </a:r>
            <a:r>
              <a:rPr lang="en-US" altLang="zh-TW" baseline="0" dirty="0"/>
              <a:t>user1</a:t>
            </a:r>
            <a:r>
              <a:rPr lang="zh-TW" altLang="en-US" baseline="0" dirty="0"/>
              <a:t>從</a:t>
            </a:r>
            <a:r>
              <a:rPr lang="en-US" altLang="zh-TW" baseline="0" dirty="0"/>
              <a:t>multiset</a:t>
            </a:r>
            <a:r>
              <a:rPr lang="zh-TW" altLang="en-US" baseline="0" dirty="0"/>
              <a:t>裡面選，</a:t>
            </a:r>
            <a:r>
              <a:rPr lang="en-US" altLang="zh-TW" baseline="0" dirty="0"/>
              <a:t>user2</a:t>
            </a:r>
            <a:r>
              <a:rPr lang="zh-TW" altLang="en-US" baseline="0" dirty="0"/>
              <a:t>從全部的</a:t>
            </a:r>
            <a:r>
              <a:rPr lang="en-US" altLang="zh-TW" baseline="0" dirty="0"/>
              <a:t>available channel</a:t>
            </a:r>
            <a:r>
              <a:rPr lang="zh-TW" altLang="en-US" baseline="0" dirty="0"/>
              <a:t>裡面選，機率是</a:t>
            </a:r>
            <a:r>
              <a:rPr lang="en-US" altLang="zh-TW" baseline="0" dirty="0"/>
              <a:t>p0</a:t>
            </a:r>
            <a:r>
              <a:rPr lang="zh-TW" altLang="en-US" baseline="0" dirty="0"/>
              <a:t>乘以</a:t>
            </a:r>
            <a:r>
              <a:rPr lang="en-US" altLang="zh-TW" baseline="0" dirty="0"/>
              <a:t>(1-p0)</a:t>
            </a:r>
            <a:r>
              <a:rPr lang="zh-TW" altLang="en-US" baseline="0" dirty="0"/>
              <a:t>，第三個</a:t>
            </a:r>
            <a:r>
              <a:rPr lang="en-US" altLang="zh-TW" baseline="0" dirty="0"/>
              <a:t>case</a:t>
            </a:r>
            <a:r>
              <a:rPr lang="zh-TW" altLang="en-US" baseline="0" dirty="0"/>
              <a:t>是</a:t>
            </a:r>
            <a:r>
              <a:rPr lang="en-US" altLang="zh-TW" baseline="0" dirty="0"/>
              <a:t>user1</a:t>
            </a:r>
            <a:r>
              <a:rPr lang="zh-TW" altLang="en-US" baseline="0" dirty="0"/>
              <a:t>從</a:t>
            </a:r>
            <a:r>
              <a:rPr lang="en-US" altLang="zh-TW" baseline="0" dirty="0"/>
              <a:t>available channel</a:t>
            </a:r>
            <a:r>
              <a:rPr lang="zh-TW" altLang="en-US" baseline="0" dirty="0"/>
              <a:t>裡面選，</a:t>
            </a:r>
            <a:r>
              <a:rPr lang="en-US" altLang="zh-TW" baseline="0" dirty="0"/>
              <a:t>user2</a:t>
            </a:r>
            <a:r>
              <a:rPr lang="zh-TW" altLang="en-US" baseline="0" dirty="0"/>
              <a:t>從</a:t>
            </a:r>
            <a:r>
              <a:rPr lang="en-US" altLang="zh-TW" baseline="0" dirty="0"/>
              <a:t>multiset</a:t>
            </a:r>
            <a:r>
              <a:rPr lang="zh-TW" altLang="en-US" baseline="0" dirty="0"/>
              <a:t>裡面選，第四個</a:t>
            </a:r>
            <a:r>
              <a:rPr lang="en-US" altLang="zh-TW" baseline="0" dirty="0"/>
              <a:t>case</a:t>
            </a:r>
            <a:r>
              <a:rPr lang="zh-TW" altLang="en-US" baseline="0" dirty="0"/>
              <a:t>是兩個都從</a:t>
            </a:r>
            <a:r>
              <a:rPr lang="en-US" altLang="zh-TW" baseline="0" dirty="0"/>
              <a:t>multiset</a:t>
            </a:r>
            <a:r>
              <a:rPr lang="zh-TW" altLang="en-US" baseline="0" dirty="0"/>
              <a:t>裡面選，然後前三個</a:t>
            </a:r>
            <a:r>
              <a:rPr lang="en-US" altLang="zh-TW" baseline="0" dirty="0"/>
              <a:t>case</a:t>
            </a:r>
            <a:r>
              <a:rPr lang="zh-TW" altLang="en-US" baseline="0" dirty="0"/>
              <a:t>機率都是</a:t>
            </a:r>
            <a:r>
              <a:rPr lang="en-US" altLang="zh-TW" baseline="0" dirty="0"/>
              <a:t>random</a:t>
            </a:r>
            <a:r>
              <a:rPr lang="zh-TW" altLang="en-US" baseline="0" dirty="0"/>
              <a:t>的所以我們之前有算過</a:t>
            </a:r>
            <a:r>
              <a:rPr lang="en-US" altLang="zh-TW" baseline="0" dirty="0"/>
              <a:t>random</a:t>
            </a:r>
            <a:r>
              <a:rPr lang="zh-TW" altLang="en-US" baseline="0" dirty="0"/>
              <a:t>選的機率是</a:t>
            </a:r>
            <a:r>
              <a:rPr lang="en-US" altLang="zh-TW" baseline="0" dirty="0"/>
              <a:t>n1*n2</a:t>
            </a:r>
            <a:r>
              <a:rPr lang="zh-TW" altLang="en-US" baseline="0" dirty="0"/>
              <a:t>分之</a:t>
            </a:r>
            <a:r>
              <a:rPr lang="en-US" altLang="zh-TW" baseline="0" dirty="0"/>
              <a:t>n12</a:t>
            </a:r>
            <a:r>
              <a:rPr lang="zh-TW" altLang="en-US" baseline="0" dirty="0"/>
              <a:t>，然後第四個</a:t>
            </a:r>
            <a:r>
              <a:rPr lang="en-US" altLang="zh-TW" baseline="0" dirty="0"/>
              <a:t>case</a:t>
            </a:r>
            <a:r>
              <a:rPr lang="zh-TW" altLang="en-US" baseline="0" dirty="0"/>
              <a:t>的機率是</a:t>
            </a:r>
            <a:r>
              <a:rPr lang="en-US" altLang="zh-TW" baseline="0" dirty="0"/>
              <a:t>LSH</a:t>
            </a:r>
            <a:r>
              <a:rPr lang="zh-TW" altLang="en-US" baseline="0" dirty="0"/>
              <a:t>的機率</a:t>
            </a:r>
            <a:r>
              <a:rPr lang="en-US" altLang="zh-TW" baseline="0" dirty="0"/>
              <a:t>J</a:t>
            </a:r>
            <a:r>
              <a:rPr lang="zh-TW" altLang="en-US" baseline="0" dirty="0"/>
              <a:t>再除以</a:t>
            </a:r>
            <a:r>
              <a:rPr lang="en-US" altLang="zh-TW" baseline="0" dirty="0"/>
              <a:t>T0</a:t>
            </a:r>
          </a:p>
          <a:p>
            <a:endParaRPr lang="en-US" altLang="zh-TW" baseline="0" dirty="0"/>
          </a:p>
          <a:p>
            <a:r>
              <a:rPr lang="en-US" altLang="zh-TW" dirty="0"/>
              <a:t>Dimensionality reduction has also been theoretically deduced, but because they are all dependent random variables, there will be errors with the actual situation. It is an approximation. Here it is divided into 4 cases. The first case is that both users It is selected from all available channels, the probability is 1-p square, and then the second case is that user1 selects from the multiset, user2 selects from all available channels, the probability is p multiplied by (1-p), and the third case In the first case, user1 selects from the available channel, user2 selects from the multiset, the fourth case selects both from the multiset, and the probabilities of the first three cases are all random, so we have calculated the probability of random selection before. n1*n2/n12, then the probability of the fourth case is the probability J of LSH and divided by T0</a:t>
            </a:r>
            <a:endParaRPr lang="zh-TW" altLang="en-US" dirty="0"/>
          </a:p>
        </p:txBody>
      </p:sp>
      <p:sp>
        <p:nvSpPr>
          <p:cNvPr id="4" name="投影片編號版面配置區 3">
            <a:extLst>
              <a:ext uri="{FF2B5EF4-FFF2-40B4-BE49-F238E27FC236}">
                <a16:creationId xmlns:a16="http://schemas.microsoft.com/office/drawing/2014/main" id="{7452EA75-351F-299E-828D-EC8A8A1B922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7C15B5-0933-4E4A-BAC6-0CF3AB566E3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8702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接下來我們在想剛才的方法那個</a:t>
            </a:r>
            <a:r>
              <a:rPr lang="en-US" altLang="zh-TW" dirty="0"/>
              <a:t>sequence</a:t>
            </a:r>
            <a:r>
              <a:rPr lang="zh-TW" altLang="en-US" dirty="0"/>
              <a:t>沒有</a:t>
            </a:r>
            <a:r>
              <a:rPr lang="en-US" altLang="zh-TW" dirty="0"/>
              <a:t>MTTR</a:t>
            </a:r>
            <a:r>
              <a:rPr lang="zh-TW" altLang="en-US" dirty="0"/>
              <a:t>的</a:t>
            </a:r>
            <a:r>
              <a:rPr lang="en-US" altLang="zh-TW" dirty="0"/>
              <a:t>bound</a:t>
            </a:r>
            <a:r>
              <a:rPr lang="zh-TW" altLang="en-US" dirty="0"/>
              <a:t>，但是我們還是希望這個</a:t>
            </a:r>
            <a:r>
              <a:rPr lang="en-US" altLang="zh-TW" dirty="0"/>
              <a:t>sequence</a:t>
            </a:r>
            <a:r>
              <a:rPr lang="zh-TW" altLang="en-US" dirty="0"/>
              <a:t>在理論上有一個</a:t>
            </a:r>
            <a:r>
              <a:rPr lang="en-US" altLang="zh-TW" dirty="0"/>
              <a:t>bound</a:t>
            </a:r>
            <a:r>
              <a:rPr lang="zh-TW" altLang="en-US" dirty="0"/>
              <a:t>，那要怎麼做呢，我們就把他跟</a:t>
            </a:r>
            <a:r>
              <a:rPr lang="en-US" altLang="zh-TW" dirty="0"/>
              <a:t>MACH sequence</a:t>
            </a:r>
            <a:r>
              <a:rPr lang="zh-TW" altLang="en-US" dirty="0"/>
              <a:t>座結合，這是</a:t>
            </a:r>
            <a:r>
              <a:rPr lang="en-US" altLang="zh-TW" dirty="0"/>
              <a:t>MACH sequence</a:t>
            </a:r>
            <a:r>
              <a:rPr lang="zh-TW" altLang="en-US" dirty="0"/>
              <a:t>的定義，他的全名是</a:t>
            </a:r>
            <a:r>
              <a:rPr lang="en-US" altLang="zh-TW" dirty="0"/>
              <a:t>asynchronous channel hopping sequence</a:t>
            </a:r>
            <a:r>
              <a:rPr lang="en-US" altLang="zh-TW" baseline="0" dirty="0"/>
              <a:t> with maximum rendezvous diversity</a:t>
            </a:r>
          </a:p>
          <a:p>
            <a:r>
              <a:rPr lang="zh-TW" altLang="en-US" baseline="0" dirty="0"/>
              <a:t>他的定義就是這個</a:t>
            </a:r>
            <a:r>
              <a:rPr lang="en-US" altLang="zh-TW" baseline="0" dirty="0"/>
              <a:t>channel hopping sequence</a:t>
            </a:r>
            <a:r>
              <a:rPr lang="zh-TW" altLang="en-US" baseline="0" dirty="0"/>
              <a:t>不管怎麼</a:t>
            </a:r>
            <a:r>
              <a:rPr lang="en-US" altLang="zh-TW" baseline="0" dirty="0"/>
              <a:t>shift</a:t>
            </a:r>
            <a:r>
              <a:rPr lang="zh-TW" altLang="en-US" baseline="0" dirty="0"/>
              <a:t>都會在一個周期內所有的</a:t>
            </a:r>
            <a:r>
              <a:rPr lang="en-US" altLang="zh-TW" baseline="0" dirty="0"/>
              <a:t>channel</a:t>
            </a:r>
            <a:r>
              <a:rPr lang="zh-TW" altLang="en-US" baseline="0" dirty="0"/>
              <a:t>至少都</a:t>
            </a:r>
            <a:r>
              <a:rPr lang="en-US" altLang="zh-TW" baseline="0" dirty="0"/>
              <a:t>rendezvous</a:t>
            </a:r>
            <a:r>
              <a:rPr lang="zh-TW" altLang="en-US" baseline="0" dirty="0"/>
              <a:t>過一次</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35</a:t>
            </a:fld>
            <a:endParaRPr lang="zh-TW" altLang="en-US"/>
          </a:p>
        </p:txBody>
      </p:sp>
    </p:spTree>
    <p:extLst>
      <p:ext uri="{BB962C8B-B14F-4D97-AF65-F5344CB8AC3E}">
        <p14:creationId xmlns:p14="http://schemas.microsoft.com/office/powerpoint/2010/main" val="1525039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我們利用現有的</a:t>
            </a:r>
            <a:r>
              <a:rPr lang="en-US" altLang="zh-TW" dirty="0"/>
              <a:t>MACH sequence</a:t>
            </a:r>
            <a:r>
              <a:rPr lang="zh-TW" altLang="en-US" dirty="0"/>
              <a:t>，然後如果是</a:t>
            </a:r>
            <a:r>
              <a:rPr lang="en-US" altLang="zh-TW" dirty="0"/>
              <a:t>available channel</a:t>
            </a:r>
            <a:r>
              <a:rPr lang="zh-TW" altLang="en-US" dirty="0"/>
              <a:t>的地方就保留在</a:t>
            </a:r>
            <a:r>
              <a:rPr lang="en-US" altLang="zh-TW" dirty="0"/>
              <a:t>sequence</a:t>
            </a:r>
            <a:r>
              <a:rPr lang="zh-TW" altLang="en-US" dirty="0"/>
              <a:t>裡面，如果沒有在</a:t>
            </a:r>
            <a:r>
              <a:rPr lang="en-US" altLang="zh-TW" dirty="0"/>
              <a:t>available channel</a:t>
            </a:r>
            <a:r>
              <a:rPr lang="zh-TW" altLang="en-US" dirty="0"/>
              <a:t>的話就用</a:t>
            </a:r>
            <a:r>
              <a:rPr lang="en-US" altLang="zh-TW" dirty="0"/>
              <a:t>LSH4</a:t>
            </a:r>
            <a:r>
              <a:rPr lang="zh-TW" altLang="en-US" dirty="0"/>
              <a:t>的方法取代他，這樣他就會有一個</a:t>
            </a:r>
            <a:r>
              <a:rPr lang="en-US" altLang="zh-TW" dirty="0"/>
              <a:t>p </a:t>
            </a:r>
            <a:r>
              <a:rPr lang="zh-TW" altLang="en-US" dirty="0"/>
              <a:t>的</a:t>
            </a:r>
            <a:r>
              <a:rPr lang="en-US" altLang="zh-TW" dirty="0"/>
              <a:t>MTTR bound</a:t>
            </a:r>
            <a:r>
              <a:rPr lang="zh-TW" altLang="en-US" dirty="0"/>
              <a:t>，然後加入</a:t>
            </a:r>
            <a:r>
              <a:rPr lang="en-US" altLang="zh-TW" dirty="0"/>
              <a:t>LSH4</a:t>
            </a:r>
            <a:r>
              <a:rPr lang="zh-TW" altLang="en-US" dirty="0"/>
              <a:t>的部分可以降低</a:t>
            </a:r>
            <a:r>
              <a:rPr lang="en-US" altLang="zh-TW" dirty="0"/>
              <a:t>ETTR</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36</a:t>
            </a:fld>
            <a:endParaRPr lang="zh-TW" altLang="en-US"/>
          </a:p>
        </p:txBody>
      </p:sp>
    </p:spTree>
    <p:extLst>
      <p:ext uri="{BB962C8B-B14F-4D97-AF65-F5344CB8AC3E}">
        <p14:creationId xmlns:p14="http://schemas.microsoft.com/office/powerpoint/2010/main" val="1919475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我們看到在</a:t>
            </a:r>
            <a:r>
              <a:rPr lang="en-US" altLang="zh-TW" dirty="0"/>
              <a:t>synchronous</a:t>
            </a:r>
            <a:r>
              <a:rPr lang="zh-TW" altLang="en-US" dirty="0"/>
              <a:t>的設定下做的實驗，知道在</a:t>
            </a:r>
            <a:r>
              <a:rPr lang="en-US" altLang="zh-TW" dirty="0"/>
              <a:t>synchronous</a:t>
            </a:r>
            <a:r>
              <a:rPr lang="zh-TW" altLang="en-US" dirty="0"/>
              <a:t>的情況下</a:t>
            </a:r>
            <a:r>
              <a:rPr lang="en-US" altLang="zh-TW" dirty="0"/>
              <a:t>random </a:t>
            </a:r>
            <a:r>
              <a:rPr lang="zh-TW" altLang="en-US" dirty="0"/>
              <a:t>跟</a:t>
            </a:r>
            <a:r>
              <a:rPr lang="en-US" altLang="zh-TW" dirty="0" err="1"/>
              <a:t>synmac</a:t>
            </a:r>
            <a:r>
              <a:rPr lang="zh-TW" altLang="en-US" dirty="0"/>
              <a:t>是最好的，所以我們就把他跟</a:t>
            </a:r>
            <a:r>
              <a:rPr lang="en-US" altLang="zh-TW" dirty="0"/>
              <a:t>random</a:t>
            </a:r>
            <a:r>
              <a:rPr lang="zh-TW" altLang="en-US" dirty="0"/>
              <a:t>和</a:t>
            </a:r>
            <a:r>
              <a:rPr lang="en-US" altLang="zh-TW" dirty="0" err="1"/>
              <a:t>synmac</a:t>
            </a:r>
            <a:r>
              <a:rPr lang="zh-TW" altLang="en-US" dirty="0"/>
              <a:t>比較他的</a:t>
            </a:r>
            <a:r>
              <a:rPr lang="en-US" altLang="zh-TW" dirty="0"/>
              <a:t>ETTR</a:t>
            </a:r>
            <a:r>
              <a:rPr lang="zh-TW" altLang="en-US" dirty="0"/>
              <a:t>跟</a:t>
            </a:r>
            <a:r>
              <a:rPr lang="en-US" altLang="zh-TW" dirty="0"/>
              <a:t>MTTR</a:t>
            </a:r>
            <a:r>
              <a:rPr lang="zh-TW" altLang="en-US" dirty="0"/>
              <a:t>，可以看到</a:t>
            </a:r>
            <a:r>
              <a:rPr lang="en-US" altLang="zh-TW" dirty="0"/>
              <a:t>ETTR</a:t>
            </a:r>
            <a:r>
              <a:rPr lang="zh-TW" altLang="en-US" dirty="0"/>
              <a:t>的部分在</a:t>
            </a:r>
            <a:r>
              <a:rPr lang="en-US" altLang="zh-TW" dirty="0"/>
              <a:t>N=64 n1=n2=15</a:t>
            </a:r>
            <a:r>
              <a:rPr lang="zh-TW" altLang="en-US" dirty="0"/>
              <a:t>的情況下</a:t>
            </a:r>
            <a:r>
              <a:rPr lang="en-US" altLang="zh-TW" dirty="0"/>
              <a:t>LSH</a:t>
            </a:r>
            <a:r>
              <a:rPr lang="zh-TW" altLang="en-US" dirty="0"/>
              <a:t>跟</a:t>
            </a:r>
            <a:r>
              <a:rPr lang="en-US" altLang="zh-TW" dirty="0"/>
              <a:t>LSH2</a:t>
            </a:r>
            <a:r>
              <a:rPr lang="zh-TW" altLang="en-US" dirty="0"/>
              <a:t>非常接近，然後比</a:t>
            </a:r>
            <a:r>
              <a:rPr lang="en-US" altLang="zh-TW" dirty="0" err="1"/>
              <a:t>synmac</a:t>
            </a:r>
            <a:r>
              <a:rPr lang="zh-TW" altLang="en-US" dirty="0"/>
              <a:t>還有</a:t>
            </a:r>
            <a:r>
              <a:rPr lang="en-US" altLang="zh-TW" dirty="0"/>
              <a:t>random</a:t>
            </a:r>
            <a:r>
              <a:rPr lang="zh-TW" altLang="en-US" dirty="0"/>
              <a:t>好，然後跟理論值比較的話在</a:t>
            </a:r>
            <a:r>
              <a:rPr lang="en-US" altLang="zh-TW" dirty="0" err="1"/>
              <a:t>jaccard</a:t>
            </a:r>
            <a:r>
              <a:rPr lang="en-US" altLang="zh-TW" dirty="0"/>
              <a:t> index</a:t>
            </a:r>
            <a:r>
              <a:rPr lang="zh-TW" altLang="en-US" dirty="0"/>
              <a:t>高的時候都很接近，但是在</a:t>
            </a:r>
            <a:r>
              <a:rPr lang="en-US" altLang="zh-TW" dirty="0" err="1"/>
              <a:t>jaccard</a:t>
            </a:r>
            <a:r>
              <a:rPr lang="en-US" altLang="zh-TW" dirty="0"/>
              <a:t> index</a:t>
            </a:r>
            <a:r>
              <a:rPr lang="zh-TW" altLang="en-US" dirty="0"/>
              <a:t>低的情況下會有一些誤差</a:t>
            </a:r>
            <a:endParaRPr lang="en-US" altLang="zh-TW" dirty="0"/>
          </a:p>
          <a:p>
            <a:endParaRPr lang="en-US" altLang="zh-TW" dirty="0"/>
          </a:p>
          <a:p>
            <a:r>
              <a:rPr lang="en-US" altLang="zh-TW" dirty="0"/>
              <a:t>Next, I will show the simulation result of our algorithm. This is the experiment under the synchronous setting. We know that </a:t>
            </a:r>
            <a:r>
              <a:rPr lang="en-US" altLang="zh-TW" dirty="0" err="1"/>
              <a:t>SymMAC</a:t>
            </a:r>
            <a:r>
              <a:rPr lang="en-US" altLang="zh-TW" dirty="0"/>
              <a:t> is the best algorithm in the synchronous setting, so we compare its’ ETTR and MTTR with random and </a:t>
            </a:r>
            <a:r>
              <a:rPr lang="en-US" altLang="zh-TW" dirty="0" err="1"/>
              <a:t>SymMAC</a:t>
            </a:r>
            <a:r>
              <a:rPr lang="en-US" altLang="zh-TW" dirty="0"/>
              <a:t>.</a:t>
            </a:r>
            <a:r>
              <a:rPr lang="en-US" altLang="zh-TW" baseline="0" dirty="0"/>
              <a:t> This is the simulation result under the synchronous setting with N=64 and n1=n2=15. </a:t>
            </a:r>
            <a:r>
              <a:rPr lang="en-US" altLang="zh-TW" dirty="0"/>
              <a:t>The black line is the result of random algorithm, the blue line is </a:t>
            </a:r>
            <a:r>
              <a:rPr lang="en-US" altLang="zh-TW" dirty="0" err="1"/>
              <a:t>SynMAC</a:t>
            </a:r>
            <a:r>
              <a:rPr lang="en-US" altLang="zh-TW" dirty="0"/>
              <a:t>, the purple line is LSH, and the red line is LSH2. We can see that ETTR of LSH is very close to LSH2, and they are very close to the theoretical value, and it is better than </a:t>
            </a:r>
            <a:r>
              <a:rPr lang="en-US" altLang="zh-TW" dirty="0" err="1"/>
              <a:t>SynMAC</a:t>
            </a:r>
            <a:r>
              <a:rPr lang="en-US" altLang="zh-TW" dirty="0"/>
              <a:t> and random. </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37</a:t>
            </a:fld>
            <a:endParaRPr lang="zh-TW" altLang="en-US"/>
          </a:p>
        </p:txBody>
      </p:sp>
    </p:spTree>
    <p:extLst>
      <p:ext uri="{BB962C8B-B14F-4D97-AF65-F5344CB8AC3E}">
        <p14:creationId xmlns:p14="http://schemas.microsoft.com/office/powerpoint/2010/main" val="187517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Next, we compare simulated MTTR. The MTTR of LSH is not better than </a:t>
            </a:r>
            <a:r>
              <a:rPr lang="en-US" altLang="zh-TW" dirty="0" err="1"/>
              <a:t>synMAC</a:t>
            </a:r>
            <a:r>
              <a:rPr lang="en-US" altLang="zh-TW" dirty="0"/>
              <a:t> at lower </a:t>
            </a:r>
            <a:r>
              <a:rPr lang="en-US" altLang="zh-TW" dirty="0" err="1"/>
              <a:t>jaccard</a:t>
            </a:r>
            <a:r>
              <a:rPr lang="en-US" altLang="zh-TW" dirty="0"/>
              <a:t> index.</a:t>
            </a:r>
            <a:r>
              <a:rPr lang="en-US" altLang="zh-TW" baseline="0" dirty="0"/>
              <a:t> And t</a:t>
            </a:r>
            <a:r>
              <a:rPr lang="en-US" altLang="zh-TW" dirty="0"/>
              <a:t>he MTTR of LSH2 outperform</a:t>
            </a:r>
            <a:r>
              <a:rPr lang="en-US" altLang="zh-TW" baseline="0" dirty="0"/>
              <a:t> </a:t>
            </a:r>
            <a:r>
              <a:rPr lang="en-US" altLang="zh-TW" baseline="0" dirty="0" err="1"/>
              <a:t>SynMAC</a:t>
            </a:r>
            <a:r>
              <a:rPr lang="en-US" altLang="zh-TW" baseline="0" dirty="0"/>
              <a:t> at all range of </a:t>
            </a:r>
            <a:r>
              <a:rPr lang="en-US" altLang="zh-TW" baseline="0" dirty="0" err="1"/>
              <a:t>Jaccard</a:t>
            </a:r>
            <a:r>
              <a:rPr lang="en-US" altLang="zh-TW" baseline="0" dirty="0"/>
              <a:t> index.</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38</a:t>
            </a:fld>
            <a:endParaRPr lang="zh-TW" altLang="en-US"/>
          </a:p>
        </p:txBody>
      </p:sp>
    </p:spTree>
    <p:extLst>
      <p:ext uri="{BB962C8B-B14F-4D97-AF65-F5344CB8AC3E}">
        <p14:creationId xmlns:p14="http://schemas.microsoft.com/office/powerpoint/2010/main" val="2898574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接下來是</a:t>
            </a:r>
            <a:r>
              <a:rPr lang="en-US" altLang="zh-TW" dirty="0"/>
              <a:t>asynchronous setting</a:t>
            </a:r>
            <a:r>
              <a:rPr lang="zh-TW" altLang="en-US" dirty="0"/>
              <a:t>的時候的結過我們一樣去比較</a:t>
            </a:r>
            <a:r>
              <a:rPr lang="en-US" altLang="zh-TW" dirty="0"/>
              <a:t>random</a:t>
            </a:r>
            <a:r>
              <a:rPr lang="zh-TW" altLang="en-US" dirty="0"/>
              <a:t>跟</a:t>
            </a:r>
            <a:r>
              <a:rPr lang="en-US" altLang="zh-TW" dirty="0"/>
              <a:t>LSH3</a:t>
            </a:r>
            <a:r>
              <a:rPr lang="zh-TW" altLang="en-US" dirty="0"/>
              <a:t>還有</a:t>
            </a:r>
            <a:r>
              <a:rPr lang="en-US" altLang="zh-TW" dirty="0"/>
              <a:t>LSH4</a:t>
            </a:r>
            <a:r>
              <a:rPr lang="zh-TW" altLang="en-US" dirty="0"/>
              <a:t>，在以往的資料裡，雖然有一些作法在解決這個</a:t>
            </a:r>
            <a:r>
              <a:rPr lang="en-US" altLang="zh-TW" dirty="0"/>
              <a:t>setting</a:t>
            </a:r>
            <a:r>
              <a:rPr lang="zh-TW" altLang="en-US" dirty="0"/>
              <a:t>，不過他們都是用一些</a:t>
            </a:r>
            <a:r>
              <a:rPr lang="en-US" altLang="zh-TW" dirty="0"/>
              <a:t>sequence</a:t>
            </a:r>
            <a:r>
              <a:rPr lang="zh-TW" altLang="en-US" dirty="0"/>
              <a:t>確保</a:t>
            </a:r>
            <a:r>
              <a:rPr lang="en-US" altLang="zh-TW" dirty="0"/>
              <a:t>MTTR</a:t>
            </a:r>
            <a:r>
              <a:rPr lang="zh-TW" altLang="en-US" dirty="0"/>
              <a:t>的大小，而</a:t>
            </a:r>
            <a:r>
              <a:rPr lang="en-US" altLang="zh-TW" dirty="0"/>
              <a:t>ETTR</a:t>
            </a:r>
            <a:r>
              <a:rPr lang="zh-TW" altLang="en-US" dirty="0"/>
              <a:t>最好的還是</a:t>
            </a:r>
            <a:r>
              <a:rPr lang="en-US" altLang="zh-TW" dirty="0"/>
              <a:t>random</a:t>
            </a:r>
            <a:r>
              <a:rPr lang="zh-TW" altLang="en-US" dirty="0"/>
              <a:t>，然後我們的</a:t>
            </a:r>
            <a:r>
              <a:rPr lang="en-US" altLang="zh-TW" dirty="0"/>
              <a:t>LSH</a:t>
            </a:r>
            <a:r>
              <a:rPr lang="zh-TW" altLang="en-US" dirty="0"/>
              <a:t>這個算法在</a:t>
            </a:r>
            <a:r>
              <a:rPr lang="en-US" altLang="zh-TW" dirty="0" err="1"/>
              <a:t>jaccard</a:t>
            </a:r>
            <a:r>
              <a:rPr lang="en-US" altLang="zh-TW" dirty="0"/>
              <a:t> index</a:t>
            </a:r>
            <a:r>
              <a:rPr lang="zh-TW" altLang="en-US" dirty="0"/>
              <a:t>超過</a:t>
            </a:r>
            <a:r>
              <a:rPr lang="en-US" altLang="zh-TW" dirty="0"/>
              <a:t>0.32</a:t>
            </a:r>
            <a:r>
              <a:rPr lang="zh-TW" altLang="en-US" dirty="0"/>
              <a:t>的時候就會比</a:t>
            </a:r>
            <a:r>
              <a:rPr lang="en-US" altLang="zh-TW" dirty="0"/>
              <a:t>random</a:t>
            </a:r>
            <a:r>
              <a:rPr lang="zh-TW" altLang="en-US" dirty="0"/>
              <a:t>的</a:t>
            </a:r>
            <a:r>
              <a:rPr lang="en-US" altLang="zh-TW" dirty="0"/>
              <a:t>ETTR</a:t>
            </a:r>
            <a:r>
              <a:rPr lang="zh-TW" altLang="en-US" dirty="0"/>
              <a:t>還要來的低，在</a:t>
            </a:r>
            <a:r>
              <a:rPr lang="en-US" altLang="zh-TW" dirty="0" err="1"/>
              <a:t>jaccard</a:t>
            </a:r>
            <a:r>
              <a:rPr lang="en-US" altLang="zh-TW" dirty="0"/>
              <a:t> index</a:t>
            </a:r>
            <a:r>
              <a:rPr lang="zh-TW" altLang="en-US" dirty="0"/>
              <a:t>很小的地方會比</a:t>
            </a:r>
            <a:r>
              <a:rPr lang="en-US" altLang="zh-TW" dirty="0"/>
              <a:t>random</a:t>
            </a:r>
            <a:r>
              <a:rPr lang="zh-TW" altLang="en-US" dirty="0"/>
              <a:t>還要高，然後如果用我們改良的</a:t>
            </a:r>
            <a:r>
              <a:rPr lang="en-US" altLang="zh-TW" dirty="0"/>
              <a:t>dimension reduction</a:t>
            </a:r>
            <a:r>
              <a:rPr lang="zh-TW" altLang="en-US" dirty="0"/>
              <a:t>的方法就可以讓</a:t>
            </a:r>
            <a:r>
              <a:rPr lang="en-US" altLang="zh-TW" dirty="0"/>
              <a:t>ETTR</a:t>
            </a:r>
            <a:r>
              <a:rPr lang="zh-TW" altLang="en-US" dirty="0"/>
              <a:t>變得更小，在</a:t>
            </a:r>
            <a:r>
              <a:rPr lang="en-US" altLang="zh-TW" dirty="0" err="1"/>
              <a:t>jaccard</a:t>
            </a:r>
            <a:r>
              <a:rPr lang="en-US" altLang="zh-TW" dirty="0"/>
              <a:t> index</a:t>
            </a:r>
            <a:r>
              <a:rPr lang="zh-TW" altLang="en-US" dirty="0"/>
              <a:t>大於</a:t>
            </a:r>
            <a:r>
              <a:rPr lang="en-US" altLang="zh-TW" dirty="0"/>
              <a:t>0.2</a:t>
            </a:r>
            <a:r>
              <a:rPr lang="zh-TW" altLang="en-US" dirty="0"/>
              <a:t>的地方也會比</a:t>
            </a:r>
            <a:r>
              <a:rPr lang="en-US" altLang="zh-TW" dirty="0"/>
              <a:t>random</a:t>
            </a:r>
            <a:r>
              <a:rPr lang="zh-TW" altLang="en-US" dirty="0"/>
              <a:t>還要好。</a:t>
            </a:r>
            <a:endParaRPr lang="en-US" altLang="zh-TW" dirty="0"/>
          </a:p>
          <a:p>
            <a:endParaRPr lang="en-US" altLang="zh-TW" dirty="0"/>
          </a:p>
          <a:p>
            <a:r>
              <a:rPr lang="en-US" altLang="zh-TW" dirty="0"/>
              <a:t>Next I’ll show the result of the asynchronous setting</a:t>
            </a:r>
            <a:r>
              <a:rPr lang="en-US" altLang="zh-TW" baseline="0" dirty="0"/>
              <a:t> with N=256 and n1=n2=60.</a:t>
            </a:r>
            <a:r>
              <a:rPr lang="en-US" altLang="zh-TW" dirty="0"/>
              <a:t> The black line is the simulation result of random. The ETTR of other existing methods is worse than random, so we only compare our algorithm with the random algorithm here. The red line is the result of LSH3, the blue line is the result of LSH4 at p=0.5, and the purple line is the result of LSH4 at p=0.75.</a:t>
            </a:r>
          </a:p>
          <a:p>
            <a:r>
              <a:rPr lang="en-US" altLang="zh-TW" dirty="0"/>
              <a:t>The</a:t>
            </a:r>
            <a:r>
              <a:rPr lang="en-US" altLang="zh-TW" baseline="0" dirty="0"/>
              <a:t> ETTR of LSH3 and LSH4 outperform random when </a:t>
            </a:r>
            <a:r>
              <a:rPr lang="en-US" altLang="zh-TW" baseline="0" dirty="0" err="1"/>
              <a:t>Jaccard</a:t>
            </a:r>
            <a:r>
              <a:rPr lang="en-US" altLang="zh-TW" baseline="0" dirty="0"/>
              <a:t> index is higher than 0.2(J &gt;=0.2)</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39</a:t>
            </a:fld>
            <a:endParaRPr lang="zh-TW" altLang="en-US"/>
          </a:p>
        </p:txBody>
      </p:sp>
    </p:spTree>
    <p:extLst>
      <p:ext uri="{BB962C8B-B14F-4D97-AF65-F5344CB8AC3E}">
        <p14:creationId xmlns:p14="http://schemas.microsoft.com/office/powerpoint/2010/main" val="1115532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這邊是比較</a:t>
                </a:r>
                <a:r>
                  <a:rPr lang="en-US" altLang="zh-TW" dirty="0"/>
                  <a:t>MTTR</a:t>
                </a:r>
                <a:r>
                  <a:rPr lang="zh-TW" altLang="en-US" dirty="0"/>
                  <a:t>的部分，可以看到模擬的結果</a:t>
                </a:r>
                <a:r>
                  <a:rPr lang="en-US" altLang="zh-TW" dirty="0"/>
                  <a:t>MTTR</a:t>
                </a:r>
                <a:r>
                  <a:rPr lang="zh-TW" altLang="en-US" dirty="0"/>
                  <a:t>是有比</a:t>
                </a:r>
                <a:r>
                  <a:rPr lang="en-US" altLang="zh-TW" dirty="0"/>
                  <a:t>random</a:t>
                </a:r>
                <a:r>
                  <a:rPr lang="zh-TW" altLang="en-US" dirty="0"/>
                  <a:t>還要好，不過在理論上</a:t>
                </a:r>
                <a:r>
                  <a:rPr lang="en-US" altLang="zh-TW" dirty="0"/>
                  <a:t>LSH3</a:t>
                </a:r>
                <a:r>
                  <a:rPr lang="zh-TW" altLang="en-US" dirty="0"/>
                  <a:t>跟</a:t>
                </a:r>
                <a:r>
                  <a:rPr lang="en-US" altLang="zh-TW" dirty="0"/>
                  <a:t>LSH4</a:t>
                </a:r>
                <a:r>
                  <a:rPr lang="zh-TW" altLang="en-US" dirty="0"/>
                  <a:t>事沒有</a:t>
                </a:r>
                <a:r>
                  <a:rPr lang="en-US" altLang="zh-TW" dirty="0"/>
                  <a:t>upper bound</a:t>
                </a:r>
                <a:r>
                  <a:rPr lang="zh-TW" altLang="en-US" dirty="0"/>
                  <a:t>的</a:t>
                </a:r>
                <a:endParaRPr lang="en-US" altLang="zh-TW" dirty="0"/>
              </a:p>
              <a:p>
                <a:pPr algn="l"/>
                <a:r>
                  <a:rPr lang="en-US" altLang="zh-TW" dirty="0"/>
                  <a:t>Here is the part comparing simulative MTTR. You can see that the simulation result.</a:t>
                </a:r>
              </a:p>
              <a:p>
                <a:pPr algn="l"/>
                <a:r>
                  <a:rPr lang="en-US" altLang="zh-TW" sz="1200" dirty="0"/>
                  <a:t>The MTTR of LSH3 and LSH4</a:t>
                </a:r>
                <a:r>
                  <a:rPr lang="en-US" altLang="zh-TW" sz="1200" baseline="0" dirty="0"/>
                  <a:t> is lower than</a:t>
                </a:r>
                <a:r>
                  <a:rPr lang="en-US" altLang="zh-TW" sz="1200" dirty="0"/>
                  <a:t> random when </a:t>
                </a:r>
                <a:r>
                  <a:rPr lang="en-US" altLang="zh-TW" sz="1200" dirty="0" err="1"/>
                  <a:t>Jaccard</a:t>
                </a:r>
                <a:r>
                  <a:rPr lang="en-US" altLang="zh-TW" sz="1200" dirty="0"/>
                  <a:t> Index is higher than 0.2 (</a:t>
                </a:r>
                <a14:m>
                  <m:oMath xmlns:m="http://schemas.openxmlformats.org/officeDocument/2006/math">
                    <m:r>
                      <a:rPr lang="en-US" altLang="zh-TW" sz="1200" b="0" i="1" smtClean="0">
                        <a:latin typeface="Cambria Math" panose="02040503050406030204" pitchFamily="18" charset="0"/>
                      </a:rPr>
                      <m:t>𝐽</m:t>
                    </m:r>
                    <m:r>
                      <a:rPr lang="en-US" altLang="zh-TW" sz="1200" b="0" i="1" smtClean="0">
                        <a:latin typeface="Cambria Math" panose="02040503050406030204" pitchFamily="18" charset="0"/>
                        <a:ea typeface="Cambria Math" panose="02040503050406030204" pitchFamily="18" charset="0"/>
                      </a:rPr>
                      <m:t>≥0.2</m:t>
                    </m:r>
                  </m:oMath>
                </a14:m>
                <a:r>
                  <a:rPr lang="en-US" altLang="zh-TW" sz="1200" dirty="0"/>
                  <a:t>)</a:t>
                </a:r>
                <a:endParaRPr lang="zh-TW" altLang="en-US" sz="1200" dirty="0"/>
              </a:p>
            </p:txBody>
          </p:sp>
        </mc:Choice>
        <mc:Fallback xmlns="">
          <p:sp>
            <p:nvSpPr>
              <p:cNvPr id="3" name="備忘稿版面配置區 2"/>
              <p:cNvSpPr>
                <a:spLocks noGrp="1"/>
              </p:cNvSpPr>
              <p:nvPr>
                <p:ph type="body" idx="1"/>
              </p:nvPr>
            </p:nvSpPr>
            <p:spPr/>
            <p:txBody>
              <a:bodyPr/>
              <a:lstStyle/>
              <a:p>
                <a:r>
                  <a:rPr lang="zh-TW" altLang="en-US" dirty="0" smtClean="0"/>
                  <a:t>這邊是比較</a:t>
                </a:r>
                <a:r>
                  <a:rPr lang="en-US" altLang="zh-TW" dirty="0" smtClean="0"/>
                  <a:t>MTTR</a:t>
                </a:r>
                <a:r>
                  <a:rPr lang="zh-TW" altLang="en-US" dirty="0" smtClean="0"/>
                  <a:t>的部分，可以看到模擬的結果</a:t>
                </a:r>
                <a:r>
                  <a:rPr lang="en-US" altLang="zh-TW" dirty="0" smtClean="0"/>
                  <a:t>MTTR</a:t>
                </a:r>
                <a:r>
                  <a:rPr lang="zh-TW" altLang="en-US" dirty="0" smtClean="0"/>
                  <a:t>是有比</a:t>
                </a:r>
                <a:r>
                  <a:rPr lang="en-US" altLang="zh-TW" dirty="0" smtClean="0"/>
                  <a:t>random</a:t>
                </a:r>
                <a:r>
                  <a:rPr lang="zh-TW" altLang="en-US" dirty="0" smtClean="0"/>
                  <a:t>還要好，不過在理論上</a:t>
                </a:r>
                <a:r>
                  <a:rPr lang="en-US" altLang="zh-TW" dirty="0" smtClean="0"/>
                  <a:t>LSH3</a:t>
                </a:r>
                <a:r>
                  <a:rPr lang="zh-TW" altLang="en-US" dirty="0" smtClean="0"/>
                  <a:t>跟</a:t>
                </a:r>
                <a:r>
                  <a:rPr lang="en-US" altLang="zh-TW" dirty="0" smtClean="0"/>
                  <a:t>LSH4</a:t>
                </a:r>
                <a:r>
                  <a:rPr lang="zh-TW" altLang="en-US" dirty="0" smtClean="0"/>
                  <a:t>事沒有</a:t>
                </a:r>
                <a:r>
                  <a:rPr lang="en-US" altLang="zh-TW" dirty="0" smtClean="0"/>
                  <a:t>upper bound</a:t>
                </a:r>
                <a:r>
                  <a:rPr lang="zh-TW" altLang="en-US" dirty="0" smtClean="0"/>
                  <a:t>的</a:t>
                </a:r>
                <a:endParaRPr lang="en-US" altLang="zh-TW" dirty="0" smtClean="0"/>
              </a:p>
              <a:p>
                <a:pPr algn="l"/>
                <a:r>
                  <a:rPr lang="en-US" altLang="zh-TW" dirty="0" smtClean="0"/>
                  <a:t>Here </a:t>
                </a:r>
                <a:r>
                  <a:rPr lang="en-US" altLang="zh-TW" dirty="0" smtClean="0"/>
                  <a:t>is the </a:t>
                </a:r>
                <a:r>
                  <a:rPr lang="en-US" altLang="zh-TW" dirty="0" smtClean="0"/>
                  <a:t>part comparing </a:t>
                </a:r>
                <a:r>
                  <a:rPr lang="en-US" altLang="zh-TW" dirty="0" smtClean="0"/>
                  <a:t>MTTR. You can see that the simulation </a:t>
                </a:r>
                <a:r>
                  <a:rPr lang="en-US" altLang="zh-TW" dirty="0" smtClean="0"/>
                  <a:t>result.</a:t>
                </a:r>
              </a:p>
              <a:p>
                <a:pPr algn="l"/>
                <a:r>
                  <a:rPr lang="en-US" altLang="zh-TW" sz="1200" dirty="0" smtClean="0"/>
                  <a:t>The MTTR of LSH3 and LSH4 outperform random when </a:t>
                </a:r>
                <a:r>
                  <a:rPr lang="en-US" altLang="zh-TW" sz="1200" dirty="0" err="1" smtClean="0"/>
                  <a:t>Jaccard</a:t>
                </a:r>
                <a:r>
                  <a:rPr lang="en-US" altLang="zh-TW" sz="1200" dirty="0" smtClean="0"/>
                  <a:t> Index is high (</a:t>
                </a:r>
                <a:r>
                  <a:rPr lang="en-US" altLang="zh-TW" sz="1200" b="0" i="0" smtClean="0">
                    <a:latin typeface="Cambria Math" panose="02040503050406030204" pitchFamily="18" charset="0"/>
                  </a:rPr>
                  <a:t>𝐽</a:t>
                </a:r>
                <a:r>
                  <a:rPr lang="en-US" altLang="zh-TW" sz="1200" b="0" i="0" smtClean="0">
                    <a:latin typeface="Cambria Math" panose="02040503050406030204" pitchFamily="18" charset="0"/>
                    <a:ea typeface="Cambria Math" panose="02040503050406030204" pitchFamily="18" charset="0"/>
                  </a:rPr>
                  <a:t>≥0.2</a:t>
                </a:r>
                <a:r>
                  <a:rPr lang="en-US" altLang="zh-TW" sz="1200" dirty="0" smtClean="0"/>
                  <a:t>)</a:t>
                </a:r>
                <a:endParaRPr lang="zh-TW" altLang="en-US" sz="1200" dirty="0"/>
              </a:p>
            </p:txBody>
          </p:sp>
        </mc:Fallback>
      </mc:AlternateContent>
      <p:sp>
        <p:nvSpPr>
          <p:cNvPr id="4" name="投影片編號版面配置區 3"/>
          <p:cNvSpPr>
            <a:spLocks noGrp="1"/>
          </p:cNvSpPr>
          <p:nvPr>
            <p:ph type="sldNum" sz="quarter" idx="10"/>
          </p:nvPr>
        </p:nvSpPr>
        <p:spPr/>
        <p:txBody>
          <a:bodyPr/>
          <a:lstStyle/>
          <a:p>
            <a:fld id="{247C15B5-0933-4E4A-BAC6-0CF3AB566E31}" type="slidenum">
              <a:rPr lang="zh-TW" altLang="en-US" smtClean="0"/>
              <a:t>40</a:t>
            </a:fld>
            <a:endParaRPr lang="zh-TW" altLang="en-US"/>
          </a:p>
        </p:txBody>
      </p:sp>
    </p:spTree>
    <p:extLst>
      <p:ext uri="{BB962C8B-B14F-4D97-AF65-F5344CB8AC3E}">
        <p14:creationId xmlns:p14="http://schemas.microsoft.com/office/powerpoint/2010/main" val="9212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這邊是我們剛剛提出的</a:t>
            </a:r>
            <a:r>
              <a:rPr lang="en-US" altLang="zh-TW" dirty="0"/>
              <a:t>embed to periodic sequence</a:t>
            </a:r>
            <a:r>
              <a:rPr lang="zh-TW" altLang="en-US" dirty="0"/>
              <a:t>的演算法</a:t>
            </a:r>
            <a:r>
              <a:rPr lang="en-US" altLang="zh-TW" dirty="0"/>
              <a:t>MACHLSH4</a:t>
            </a:r>
            <a:r>
              <a:rPr lang="zh-TW" altLang="en-US" dirty="0"/>
              <a:t>的結果，我們分別把她</a:t>
            </a:r>
            <a:r>
              <a:rPr lang="en-US" altLang="zh-TW" dirty="0"/>
              <a:t>embed </a:t>
            </a:r>
            <a:r>
              <a:rPr lang="zh-TW" altLang="en-US" dirty="0"/>
              <a:t>到</a:t>
            </a:r>
            <a:r>
              <a:rPr lang="en-US" altLang="zh-TW" dirty="0"/>
              <a:t>DRDS CRSEQ</a:t>
            </a:r>
            <a:r>
              <a:rPr lang="zh-TW" altLang="en-US" dirty="0"/>
              <a:t>跟</a:t>
            </a:r>
            <a:r>
              <a:rPr lang="en-US" altLang="zh-TW" dirty="0"/>
              <a:t>TCH</a:t>
            </a:r>
            <a:r>
              <a:rPr lang="zh-TW" altLang="en-US" dirty="0"/>
              <a:t>這幾個</a:t>
            </a:r>
            <a:r>
              <a:rPr lang="en-US" altLang="zh-TW" dirty="0"/>
              <a:t>channel</a:t>
            </a:r>
            <a:r>
              <a:rPr lang="en-US" altLang="zh-TW" baseline="0" dirty="0"/>
              <a:t> hopping sequence</a:t>
            </a:r>
            <a:r>
              <a:rPr lang="zh-TW" altLang="en-US" baseline="0" dirty="0"/>
              <a:t>，我們可以發現在</a:t>
            </a:r>
            <a:r>
              <a:rPr lang="en-US" altLang="zh-TW" baseline="0" dirty="0"/>
              <a:t>ETTR</a:t>
            </a:r>
            <a:r>
              <a:rPr lang="zh-TW" altLang="en-US" baseline="0" dirty="0"/>
              <a:t>的部分在同樣的</a:t>
            </a:r>
            <a:r>
              <a:rPr lang="en-US" altLang="zh-TW" baseline="0" dirty="0"/>
              <a:t>p</a:t>
            </a:r>
            <a:r>
              <a:rPr lang="zh-TW" altLang="en-US" baseline="0" dirty="0"/>
              <a:t>跟</a:t>
            </a:r>
            <a:r>
              <a:rPr lang="en-US" altLang="zh-TW" baseline="0" dirty="0"/>
              <a:t>T0</a:t>
            </a:r>
            <a:r>
              <a:rPr lang="zh-TW" altLang="en-US" baseline="0" dirty="0"/>
              <a:t>的情況下</a:t>
            </a:r>
            <a:r>
              <a:rPr lang="en-US" altLang="zh-TW" baseline="0" dirty="0"/>
              <a:t>CRSEQLSH4</a:t>
            </a:r>
            <a:r>
              <a:rPr lang="zh-TW" altLang="en-US" baseline="0" dirty="0"/>
              <a:t>跟</a:t>
            </a:r>
            <a:r>
              <a:rPr lang="en-US" altLang="zh-TW" baseline="0" dirty="0"/>
              <a:t>TCHLSH4</a:t>
            </a:r>
            <a:r>
              <a:rPr lang="zh-TW" altLang="en-US" baseline="0" dirty="0"/>
              <a:t>的結果在幾乎整條</a:t>
            </a:r>
            <a:r>
              <a:rPr lang="en-US" altLang="zh-TW" baseline="0" dirty="0" err="1"/>
              <a:t>jaccard</a:t>
            </a:r>
            <a:r>
              <a:rPr lang="en-US" altLang="zh-TW" baseline="0" dirty="0"/>
              <a:t> index</a:t>
            </a:r>
            <a:r>
              <a:rPr lang="zh-TW" altLang="en-US" baseline="0" dirty="0"/>
              <a:t>的線都比</a:t>
            </a:r>
            <a:r>
              <a:rPr lang="en-US" altLang="zh-TW" baseline="0" dirty="0"/>
              <a:t>random</a:t>
            </a:r>
            <a:r>
              <a:rPr lang="zh-TW" altLang="en-US" baseline="0" dirty="0"/>
              <a:t>還要好，</a:t>
            </a:r>
            <a:r>
              <a:rPr lang="en-US" altLang="zh-TW" baseline="0" dirty="0"/>
              <a:t>DRDSLSH4</a:t>
            </a:r>
            <a:r>
              <a:rPr lang="zh-TW" altLang="en-US" baseline="0" dirty="0"/>
              <a:t>的結果比較差一點，這跟那個</a:t>
            </a:r>
            <a:r>
              <a:rPr lang="en-US" altLang="zh-TW" baseline="0" dirty="0"/>
              <a:t>channel hopping sequence</a:t>
            </a:r>
            <a:r>
              <a:rPr lang="zh-TW" altLang="en-US" baseline="0" dirty="0"/>
              <a:t>本身的結構有關係，我們可以選擇結果較好的來應用在實際情況上</a:t>
            </a:r>
            <a:endParaRPr lang="en-US" altLang="zh-TW" baseline="0"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41</a:t>
            </a:fld>
            <a:endParaRPr lang="zh-TW" altLang="en-US"/>
          </a:p>
        </p:txBody>
      </p:sp>
    </p:spTree>
    <p:extLst>
      <p:ext uri="{BB962C8B-B14F-4D97-AF65-F5344CB8AC3E}">
        <p14:creationId xmlns:p14="http://schemas.microsoft.com/office/powerpoint/2010/main" val="88637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接下來我會介紹一下</a:t>
            </a:r>
            <a:r>
              <a:rPr lang="en-US" altLang="zh-TW" dirty="0"/>
              <a:t>locality sensitive hashing</a:t>
            </a:r>
            <a:r>
              <a:rPr lang="zh-TW" altLang="en-US" dirty="0"/>
              <a:t>這個技巧，我們想要在很大的</a:t>
            </a:r>
            <a:r>
              <a:rPr lang="en-US" altLang="zh-TW" dirty="0"/>
              <a:t>dataset</a:t>
            </a:r>
            <a:r>
              <a:rPr lang="zh-TW" altLang="en-US" dirty="0"/>
              <a:t>裡面找到一個跟</a:t>
            </a:r>
            <a:r>
              <a:rPr lang="en-US" altLang="zh-TW" dirty="0"/>
              <a:t>key</a:t>
            </a:r>
            <a:r>
              <a:rPr lang="zh-TW" altLang="en-US" dirty="0"/>
              <a:t>很像的</a:t>
            </a:r>
            <a:r>
              <a:rPr lang="en-US" altLang="zh-TW" dirty="0"/>
              <a:t>vector</a:t>
            </a:r>
          </a:p>
          <a:p>
            <a:r>
              <a:rPr lang="zh-TW" altLang="en-US" dirty="0"/>
              <a:t>它們都是二進制數字。局部敏感哈希將</a:t>
            </a:r>
            <a:r>
              <a:rPr lang="en-US" altLang="zh-TW" dirty="0"/>
              <a:t>uniform</a:t>
            </a:r>
            <a:r>
              <a:rPr lang="zh-TW" altLang="en-US" dirty="0"/>
              <a:t>的選擇一個</a:t>
            </a:r>
            <a:r>
              <a:rPr lang="en-US" altLang="zh-TW" dirty="0"/>
              <a:t>element</a:t>
            </a:r>
            <a:r>
              <a:rPr lang="zh-TW" altLang="en-US" dirty="0"/>
              <a:t>，並找到最接近的「</a:t>
            </a:r>
            <a:r>
              <a:rPr lang="en-US" altLang="zh-TW" dirty="0"/>
              <a:t>1</a:t>
            </a:r>
            <a:r>
              <a:rPr lang="zh-TW" altLang="en-US" dirty="0"/>
              <a:t>」並將其位置記錄下來。以這張圖片為例，首先選擇的是藍色的</a:t>
            </a:r>
            <a:r>
              <a:rPr lang="en-US" altLang="zh-TW" dirty="0"/>
              <a:t>element</a:t>
            </a:r>
            <a:r>
              <a:rPr lang="zh-TW" altLang="en-US" dirty="0"/>
              <a:t>。然後，該算法會將靠近藍色</a:t>
            </a:r>
            <a:r>
              <a:rPr lang="en-US" altLang="zh-TW" dirty="0"/>
              <a:t>element</a:t>
            </a:r>
            <a:r>
              <a:rPr lang="zh-TW" altLang="en-US" dirty="0"/>
              <a:t>的第一個非零元素的位置記錄下來。我們將該數字記錄到</a:t>
            </a:r>
            <a:r>
              <a:rPr lang="en-US" altLang="zh-TW" dirty="0"/>
              <a:t>bucket</a:t>
            </a:r>
            <a:r>
              <a:rPr lang="zh-TW" altLang="en-US" dirty="0"/>
              <a:t>中。</a:t>
            </a:r>
            <a:endParaRPr lang="en-US" altLang="zh-TW" dirty="0"/>
          </a:p>
          <a:p>
            <a:endParaRPr lang="en-US" altLang="zh-TW" dirty="0"/>
          </a:p>
          <a:p>
            <a:r>
              <a:rPr lang="en-US" altLang="zh-TW" dirty="0"/>
              <a:t>I’ll</a:t>
            </a:r>
            <a:r>
              <a:rPr lang="en-US" altLang="zh-TW" baseline="0" dirty="0"/>
              <a:t> show the process of locality sensitive hashing first. There will be key and data, they are all binary numbers, and the Locality sensitive hashing will uniformly choose a frame and find the nearest 1 and record it. Take this picture as an example. The first place to cut is the blue frame. And this algorithm record the position of the first nonzero element near the blue frame as the diagram shown. We record the number to the bucket.</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6</a:t>
            </a:fld>
            <a:endParaRPr lang="zh-TW" altLang="en-US"/>
          </a:p>
        </p:txBody>
      </p:sp>
    </p:spTree>
    <p:extLst>
      <p:ext uri="{BB962C8B-B14F-4D97-AF65-F5344CB8AC3E}">
        <p14:creationId xmlns:p14="http://schemas.microsoft.com/office/powerpoint/2010/main" val="2739639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這是比較</a:t>
            </a:r>
            <a:r>
              <a:rPr lang="en-US" altLang="zh-TW" dirty="0"/>
              <a:t>MTTR</a:t>
            </a:r>
            <a:r>
              <a:rPr lang="zh-TW" altLang="en-US" dirty="0"/>
              <a:t>的結果，一樣可以發現在</a:t>
            </a:r>
            <a:r>
              <a:rPr lang="en-US" altLang="zh-TW" dirty="0" err="1"/>
              <a:t>jaccard</a:t>
            </a:r>
            <a:r>
              <a:rPr lang="en-US" altLang="zh-TW" dirty="0"/>
              <a:t> index</a:t>
            </a:r>
            <a:r>
              <a:rPr lang="zh-TW" altLang="en-US" dirty="0"/>
              <a:t>大於</a:t>
            </a:r>
            <a:r>
              <a:rPr lang="en-US" altLang="zh-TW" dirty="0"/>
              <a:t>0.3</a:t>
            </a:r>
            <a:r>
              <a:rPr lang="zh-TW" altLang="en-US" dirty="0"/>
              <a:t>的情況下</a:t>
            </a:r>
            <a:r>
              <a:rPr lang="en-US" altLang="zh-TW" dirty="0"/>
              <a:t>CRSEQLSH4</a:t>
            </a:r>
            <a:r>
              <a:rPr lang="zh-TW" altLang="en-US" dirty="0"/>
              <a:t>跟</a:t>
            </a:r>
            <a:r>
              <a:rPr lang="en-US" altLang="zh-TW" dirty="0"/>
              <a:t>TCHLSH4</a:t>
            </a:r>
            <a:r>
              <a:rPr lang="zh-TW" altLang="en-US" dirty="0"/>
              <a:t>的情況</a:t>
            </a:r>
            <a:r>
              <a:rPr lang="en-US" altLang="zh-TW" dirty="0"/>
              <a:t>simulation</a:t>
            </a:r>
            <a:r>
              <a:rPr lang="zh-TW" altLang="en-US" dirty="0"/>
              <a:t>的結果都比</a:t>
            </a:r>
            <a:r>
              <a:rPr lang="en-US" altLang="zh-TW" dirty="0"/>
              <a:t>random</a:t>
            </a:r>
            <a:r>
              <a:rPr lang="zh-TW" altLang="en-US" dirty="0"/>
              <a:t>還要好，不過我們用這個演算法主要是想保證理論上的</a:t>
            </a:r>
            <a:r>
              <a:rPr lang="en-US" altLang="zh-TW" dirty="0"/>
              <a:t>MTTR</a:t>
            </a:r>
            <a:r>
              <a:rPr lang="zh-TW" altLang="en-US" dirty="0"/>
              <a:t> </a:t>
            </a:r>
            <a:r>
              <a:rPr lang="en-US" altLang="zh-TW" dirty="0"/>
              <a:t>bound</a:t>
            </a:r>
            <a:r>
              <a:rPr lang="zh-TW" altLang="en-US" dirty="0"/>
              <a:t>，然後因為我們用</a:t>
            </a:r>
            <a:r>
              <a:rPr lang="en-US" altLang="zh-TW" dirty="0"/>
              <a:t>random</a:t>
            </a:r>
            <a:r>
              <a:rPr lang="zh-TW" altLang="en-US" dirty="0"/>
              <a:t>選一直選不到的機率非常低，所以再</a:t>
            </a:r>
            <a:r>
              <a:rPr lang="en-US" altLang="zh-TW" dirty="0" err="1"/>
              <a:t>jaccard</a:t>
            </a:r>
            <a:r>
              <a:rPr lang="en-US" altLang="zh-TW" dirty="0"/>
              <a:t> index</a:t>
            </a:r>
            <a:r>
              <a:rPr lang="zh-TW" altLang="en-US" dirty="0"/>
              <a:t>低的地方無法用</a:t>
            </a:r>
            <a:r>
              <a:rPr lang="en-US" altLang="zh-TW" dirty="0"/>
              <a:t>simulation</a:t>
            </a:r>
            <a:r>
              <a:rPr lang="zh-TW" altLang="en-US" dirty="0"/>
              <a:t>的方式顯示出他真正的</a:t>
            </a:r>
            <a:r>
              <a:rPr lang="en-US" altLang="zh-TW" dirty="0"/>
              <a:t>MTTR bound</a:t>
            </a:r>
            <a:r>
              <a:rPr lang="zh-TW" altLang="en-US" dirty="0"/>
              <a:t>，但是事實上</a:t>
            </a:r>
            <a:r>
              <a:rPr lang="en-US" altLang="zh-TW" dirty="0"/>
              <a:t>random</a:t>
            </a:r>
            <a:r>
              <a:rPr lang="zh-TW" altLang="en-US" dirty="0"/>
              <a:t>這個方法是沒有</a:t>
            </a:r>
            <a:r>
              <a:rPr lang="en-US" altLang="zh-TW" dirty="0"/>
              <a:t>bound</a:t>
            </a:r>
            <a:r>
              <a:rPr lang="zh-TW" altLang="en-US" dirty="0"/>
              <a:t>的，所以我們的方法還是有他的貢獻</a:t>
            </a:r>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42</a:t>
            </a:fld>
            <a:endParaRPr lang="zh-TW" altLang="en-US"/>
          </a:p>
        </p:txBody>
      </p:sp>
    </p:spTree>
    <p:extLst>
      <p:ext uri="{BB962C8B-B14F-4D97-AF65-F5344CB8AC3E}">
        <p14:creationId xmlns:p14="http://schemas.microsoft.com/office/powerpoint/2010/main" val="27794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接下來也是一樣的過程，選橘色的</a:t>
            </a:r>
            <a:r>
              <a:rPr lang="en-US" altLang="zh-TW" dirty="0"/>
              <a:t>element</a:t>
            </a:r>
            <a:r>
              <a:rPr lang="zh-TW" altLang="en-US" dirty="0"/>
              <a:t>然後紀錄最近的</a:t>
            </a:r>
            <a:r>
              <a:rPr lang="en-US" altLang="zh-TW" dirty="0"/>
              <a:t>1</a:t>
            </a:r>
            <a:r>
              <a:rPr lang="zh-TW" altLang="en-US" dirty="0"/>
              <a:t>的位子到</a:t>
            </a:r>
            <a:r>
              <a:rPr lang="en-US" altLang="zh-TW" dirty="0"/>
              <a:t>bucket</a:t>
            </a:r>
            <a:r>
              <a:rPr lang="zh-TW" altLang="en-US" dirty="0"/>
              <a:t>裡面</a:t>
            </a:r>
            <a:endParaRPr lang="en-US" altLang="zh-TW" dirty="0"/>
          </a:p>
          <a:p>
            <a:r>
              <a:rPr lang="en-US" altLang="zh-TW" dirty="0"/>
              <a:t>Follow the same process, we choose</a:t>
            </a:r>
            <a:r>
              <a:rPr lang="en-US" altLang="zh-TW" baseline="0" dirty="0"/>
              <a:t> orange frame and record the position of the first nonzero element to the bucket</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7</a:t>
            </a:fld>
            <a:endParaRPr lang="zh-TW" altLang="en-US"/>
          </a:p>
        </p:txBody>
      </p:sp>
    </p:spTree>
    <p:extLst>
      <p:ext uri="{BB962C8B-B14F-4D97-AF65-F5344CB8AC3E}">
        <p14:creationId xmlns:p14="http://schemas.microsoft.com/office/powerpoint/2010/main" val="371974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接下來選擇粉紅色的</a:t>
            </a:r>
            <a:r>
              <a:rPr lang="en-US" altLang="zh-TW" dirty="0"/>
              <a:t>element</a:t>
            </a:r>
            <a:r>
              <a:rPr lang="zh-TW" altLang="en-US" dirty="0"/>
              <a:t>然後</a:t>
            </a:r>
            <a:r>
              <a:rPr lang="en-US" altLang="zh-TW" dirty="0"/>
              <a:t>record</a:t>
            </a:r>
            <a:r>
              <a:rPr lang="zh-TW" altLang="en-US" dirty="0"/>
              <a:t>最近的</a:t>
            </a:r>
            <a:r>
              <a:rPr lang="en-US" altLang="zh-TW" dirty="0"/>
              <a:t>1</a:t>
            </a:r>
            <a:r>
              <a:rPr lang="zh-TW" altLang="en-US" dirty="0"/>
              <a:t>的位子到</a:t>
            </a:r>
            <a:r>
              <a:rPr lang="en-US" altLang="zh-TW" dirty="0"/>
              <a:t>bucket</a:t>
            </a:r>
            <a:r>
              <a:rPr lang="zh-TW" altLang="en-US" dirty="0"/>
              <a:t>裡面，這樣一來我們就可以比較</a:t>
            </a:r>
            <a:r>
              <a:rPr lang="en-US" altLang="zh-TW" dirty="0"/>
              <a:t>bucket</a:t>
            </a:r>
            <a:r>
              <a:rPr lang="zh-TW" altLang="en-US" dirty="0"/>
              <a:t>裡面降維之後的結果來找到</a:t>
            </a:r>
            <a:r>
              <a:rPr lang="en-US" altLang="zh-TW" dirty="0"/>
              <a:t>similar</a:t>
            </a:r>
            <a:r>
              <a:rPr lang="zh-TW" altLang="en-US" dirty="0"/>
              <a:t>的</a:t>
            </a:r>
            <a:r>
              <a:rPr lang="en-US" altLang="zh-TW" dirty="0"/>
              <a:t>vector</a:t>
            </a:r>
            <a:r>
              <a:rPr lang="zh-TW" altLang="en-US" dirty="0"/>
              <a:t>。</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Then</a:t>
            </a:r>
            <a:r>
              <a:rPr lang="en-US" altLang="zh-TW" baseline="0" dirty="0"/>
              <a:t> w</a:t>
            </a:r>
            <a:r>
              <a:rPr lang="en-US" altLang="zh-TW" dirty="0"/>
              <a:t>e choose</a:t>
            </a:r>
            <a:r>
              <a:rPr lang="en-US" altLang="zh-TW" baseline="0" dirty="0"/>
              <a:t> pink frame and record the position of the first nonzero element to the bucket</a:t>
            </a:r>
            <a:endParaRPr lang="zh-TW" altLang="en-US" dirty="0"/>
          </a:p>
          <a:p>
            <a:r>
              <a:rPr lang="en-US" altLang="zh-TW" dirty="0"/>
              <a:t>Next we can compare the buckets</a:t>
            </a:r>
            <a:r>
              <a:rPr lang="en-US" altLang="zh-TW" baseline="0" dirty="0"/>
              <a:t> and find out which data is similar to key.</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8</a:t>
            </a:fld>
            <a:endParaRPr lang="zh-TW" altLang="en-US"/>
          </a:p>
        </p:txBody>
      </p:sp>
    </p:spTree>
    <p:extLst>
      <p:ext uri="{BB962C8B-B14F-4D97-AF65-F5344CB8AC3E}">
        <p14:creationId xmlns:p14="http://schemas.microsoft.com/office/powerpoint/2010/main" val="92746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這是我們提出的</a:t>
            </a:r>
            <a:r>
              <a:rPr lang="en-US" altLang="zh-TW" dirty="0"/>
              <a:t>LSH</a:t>
            </a:r>
            <a:r>
              <a:rPr lang="zh-TW" altLang="en-US" dirty="0"/>
              <a:t>演算法，我等一下會用圖來說明這個演算法，就是在每一個時間點都用一個</a:t>
            </a:r>
            <a:r>
              <a:rPr lang="en-US" altLang="zh-TW" dirty="0"/>
              <a:t>uniform hash function</a:t>
            </a:r>
            <a:r>
              <a:rPr lang="zh-TW" altLang="en-US" dirty="0"/>
              <a:t>選一個</a:t>
            </a:r>
            <a:r>
              <a:rPr lang="en-US" altLang="zh-TW" dirty="0"/>
              <a:t>channel</a:t>
            </a:r>
            <a:r>
              <a:rPr lang="zh-TW" altLang="en-US" dirty="0"/>
              <a:t>，然後找到最近的</a:t>
            </a:r>
            <a:r>
              <a:rPr lang="en-US" altLang="zh-TW" dirty="0"/>
              <a:t>available channel</a:t>
            </a:r>
            <a:r>
              <a:rPr lang="zh-TW" altLang="en-US" dirty="0"/>
              <a:t>，然後根據剛剛的</a:t>
            </a:r>
            <a:r>
              <a:rPr lang="en-US" altLang="zh-TW" dirty="0" err="1"/>
              <a:t>jaccard</a:t>
            </a:r>
            <a:r>
              <a:rPr lang="en-US" altLang="zh-TW" dirty="0"/>
              <a:t> index</a:t>
            </a:r>
            <a:r>
              <a:rPr lang="zh-TW" altLang="en-US" dirty="0"/>
              <a:t>的定義，我們可以把</a:t>
            </a:r>
            <a:r>
              <a:rPr lang="en-US" altLang="zh-TW" dirty="0" err="1"/>
              <a:t>jaccard</a:t>
            </a:r>
            <a:r>
              <a:rPr lang="en-US" altLang="zh-TW" dirty="0"/>
              <a:t> index</a:t>
            </a:r>
            <a:r>
              <a:rPr lang="zh-TW" altLang="en-US" dirty="0"/>
              <a:t>寫成</a:t>
            </a:r>
            <a:r>
              <a:rPr lang="en-US" altLang="zh-TW" dirty="0"/>
              <a:t>n1+n2-n12</a:t>
            </a:r>
            <a:r>
              <a:rPr lang="zh-TW" altLang="en-US" dirty="0"/>
              <a:t>分之</a:t>
            </a:r>
            <a:r>
              <a:rPr lang="en-US" altLang="zh-TW" dirty="0"/>
              <a:t>n12</a:t>
            </a:r>
          </a:p>
          <a:p>
            <a:endParaRPr lang="en-US" altLang="zh-TW" dirty="0"/>
          </a:p>
          <a:p>
            <a:r>
              <a:rPr lang="en-US" altLang="zh-TW" dirty="0"/>
              <a:t>This is LSH algorithm, I will explain it with a diagram later. Then, according to the definition of the </a:t>
            </a:r>
            <a:r>
              <a:rPr lang="en-US" altLang="zh-TW" dirty="0" err="1"/>
              <a:t>jaccard</a:t>
            </a:r>
            <a:r>
              <a:rPr lang="en-US" altLang="zh-TW" dirty="0"/>
              <a:t> index , we can write the </a:t>
            </a:r>
            <a:r>
              <a:rPr lang="en-US" altLang="zh-TW" dirty="0" err="1"/>
              <a:t>jaccard</a:t>
            </a:r>
            <a:r>
              <a:rPr lang="en-US" altLang="zh-TW" dirty="0"/>
              <a:t> index as n12/n1+n2-n12</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10</a:t>
            </a:fld>
            <a:endParaRPr lang="zh-TW" altLang="en-US"/>
          </a:p>
        </p:txBody>
      </p:sp>
    </p:spTree>
    <p:extLst>
      <p:ext uri="{BB962C8B-B14F-4D97-AF65-F5344CB8AC3E}">
        <p14:creationId xmlns:p14="http://schemas.microsoft.com/office/powerpoint/2010/main" val="284786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這是我們提出最簡單的</a:t>
            </a:r>
            <a:r>
              <a:rPr lang="en-US" altLang="zh-TW" dirty="0" err="1"/>
              <a:t>lsh</a:t>
            </a:r>
            <a:r>
              <a:rPr lang="en-US" altLang="zh-TW" dirty="0"/>
              <a:t> algorithm</a:t>
            </a:r>
            <a:r>
              <a:rPr lang="zh-TW" altLang="en-US" dirty="0"/>
              <a:t>，這張圖代表兩個</a:t>
            </a:r>
            <a:r>
              <a:rPr lang="en-US" altLang="zh-TW" dirty="0"/>
              <a:t>user</a:t>
            </a:r>
            <a:r>
              <a:rPr lang="zh-TW" altLang="en-US" dirty="0"/>
              <a:t>，在外圍的</a:t>
            </a:r>
            <a:r>
              <a:rPr lang="en-US" altLang="zh-TW" dirty="0"/>
              <a:t>user1</a:t>
            </a:r>
            <a:r>
              <a:rPr lang="zh-TW" altLang="en-US" dirty="0"/>
              <a:t>，藍色的部分是</a:t>
            </a:r>
            <a:r>
              <a:rPr lang="en-US" altLang="zh-TW" dirty="0"/>
              <a:t>user1</a:t>
            </a:r>
            <a:r>
              <a:rPr lang="zh-TW" altLang="en-US" dirty="0"/>
              <a:t>的</a:t>
            </a:r>
            <a:r>
              <a:rPr lang="en-US" altLang="zh-TW" dirty="0"/>
              <a:t>available channel</a:t>
            </a:r>
            <a:r>
              <a:rPr lang="zh-TW" altLang="en-US" dirty="0"/>
              <a:t>，在裡面的是</a:t>
            </a:r>
            <a:r>
              <a:rPr lang="en-US" altLang="zh-TW" dirty="0"/>
              <a:t>user2</a:t>
            </a:r>
            <a:r>
              <a:rPr lang="zh-TW" altLang="en-US" dirty="0"/>
              <a:t>，粉紅色的部分是</a:t>
            </a:r>
            <a:r>
              <a:rPr lang="en-US" altLang="zh-TW" dirty="0"/>
              <a:t>user2</a:t>
            </a:r>
            <a:r>
              <a:rPr lang="zh-TW" altLang="en-US" dirty="0"/>
              <a:t>的 </a:t>
            </a:r>
            <a:r>
              <a:rPr lang="en-US" altLang="zh-TW" dirty="0"/>
              <a:t>available channel</a:t>
            </a:r>
            <a:r>
              <a:rPr lang="zh-TW" altLang="en-US" dirty="0"/>
              <a:t>，然後這個演算法就是在每一個時間點都</a:t>
            </a:r>
            <a:r>
              <a:rPr lang="en-US" altLang="zh-TW" dirty="0"/>
              <a:t>uniform</a:t>
            </a:r>
            <a:r>
              <a:rPr lang="zh-TW" altLang="en-US" dirty="0"/>
              <a:t>選一個</a:t>
            </a:r>
            <a:r>
              <a:rPr lang="en-US" altLang="zh-TW" dirty="0"/>
              <a:t>channel</a:t>
            </a:r>
            <a:r>
              <a:rPr lang="zh-TW" altLang="en-US" dirty="0"/>
              <a:t>，然後找對每一個</a:t>
            </a:r>
            <a:r>
              <a:rPr lang="en-US" altLang="zh-TW" dirty="0"/>
              <a:t>user</a:t>
            </a:r>
            <a:r>
              <a:rPr lang="zh-TW" altLang="en-US" dirty="0"/>
              <a:t>離的最近的</a:t>
            </a:r>
            <a:r>
              <a:rPr lang="en-US" altLang="zh-TW" dirty="0"/>
              <a:t>available channel</a:t>
            </a:r>
          </a:p>
          <a:p>
            <a:endParaRPr lang="en-US" altLang="zh-TW" dirty="0"/>
          </a:p>
          <a:p>
            <a:r>
              <a:rPr lang="en-US" altLang="zh-TW" dirty="0"/>
              <a:t>Next, I’ll show the LSH algorithm by a diagram.</a:t>
            </a:r>
          </a:p>
          <a:p>
            <a:r>
              <a:rPr lang="en-US" altLang="zh-TW" dirty="0"/>
              <a:t>This picture represents two users. The user1 is the outer ring, the blue part is the available channel of user1, the inside ring is user2, and the pink part is the available channel of user2, and this algorithm is to select a channel uniformly at each time slot and then find the nearest available channel for each user.</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11</a:t>
            </a:fld>
            <a:endParaRPr lang="zh-TW" altLang="en-US"/>
          </a:p>
        </p:txBody>
      </p:sp>
    </p:spTree>
    <p:extLst>
      <p:ext uri="{BB962C8B-B14F-4D97-AF65-F5344CB8AC3E}">
        <p14:creationId xmlns:p14="http://schemas.microsoft.com/office/powerpoint/2010/main" val="245130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如果在</a:t>
            </a:r>
            <a:r>
              <a:rPr lang="en-US" altLang="zh-TW" dirty="0"/>
              <a:t>t1</a:t>
            </a:r>
            <a:r>
              <a:rPr lang="zh-TW" altLang="en-US" dirty="0"/>
              <a:t>的時間選到這個</a:t>
            </a:r>
            <a:r>
              <a:rPr lang="en-US" altLang="zh-TW" dirty="0"/>
              <a:t>yellow</a:t>
            </a:r>
            <a:r>
              <a:rPr lang="zh-TW" altLang="en-US" dirty="0"/>
              <a:t>的</a:t>
            </a:r>
            <a:r>
              <a:rPr lang="en-US" altLang="zh-TW" dirty="0"/>
              <a:t>channel</a:t>
            </a:r>
            <a:r>
              <a:rPr lang="zh-TW" altLang="en-US" dirty="0"/>
              <a:t>，他會去找最近的</a:t>
            </a:r>
            <a:r>
              <a:rPr lang="en-US" altLang="zh-TW" dirty="0"/>
              <a:t>available channel</a:t>
            </a:r>
            <a:r>
              <a:rPr lang="zh-TW" altLang="en-US" dirty="0"/>
              <a:t>，然後就找到了</a:t>
            </a:r>
            <a:r>
              <a:rPr lang="en-US" altLang="zh-TW" dirty="0"/>
              <a:t>common channel</a:t>
            </a:r>
            <a:r>
              <a:rPr lang="zh-TW" altLang="en-US" dirty="0"/>
              <a:t>，這時候就</a:t>
            </a:r>
            <a:r>
              <a:rPr lang="en-US" altLang="zh-TW" dirty="0"/>
              <a:t>rendezvous</a:t>
            </a:r>
          </a:p>
          <a:p>
            <a:endParaRPr lang="en-US" altLang="zh-TW" dirty="0"/>
          </a:p>
          <a:p>
            <a:r>
              <a:rPr lang="en-US" altLang="zh-TW" dirty="0"/>
              <a:t>If we choose the channel yellow and find the nearest available channel, the common channel was successfully found with LSH, then</a:t>
            </a:r>
            <a:r>
              <a:rPr lang="en-US" altLang="zh-TW" baseline="0" dirty="0"/>
              <a:t> two user rendezvous</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12</a:t>
            </a:fld>
            <a:endParaRPr lang="zh-TW" altLang="en-US"/>
          </a:p>
        </p:txBody>
      </p:sp>
    </p:spTree>
    <p:extLst>
      <p:ext uri="{BB962C8B-B14F-4D97-AF65-F5344CB8AC3E}">
        <p14:creationId xmlns:p14="http://schemas.microsoft.com/office/powerpoint/2010/main" val="372576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如果在</a:t>
            </a:r>
            <a:r>
              <a:rPr lang="en-US" altLang="zh-TW" dirty="0"/>
              <a:t>t2</a:t>
            </a:r>
            <a:r>
              <a:rPr lang="zh-TW" altLang="en-US" dirty="0"/>
              <a:t>的時間選到這個綠色的</a:t>
            </a:r>
            <a:r>
              <a:rPr lang="en-US" altLang="zh-TW" dirty="0"/>
              <a:t>channel</a:t>
            </a:r>
            <a:r>
              <a:rPr lang="zh-TW" altLang="en-US" dirty="0"/>
              <a:t>，他會去找最近的</a:t>
            </a:r>
            <a:r>
              <a:rPr lang="en-US" altLang="zh-TW" dirty="0"/>
              <a:t>available channel</a:t>
            </a:r>
            <a:r>
              <a:rPr lang="zh-TW" altLang="en-US" dirty="0"/>
              <a:t>，然後就找到的</a:t>
            </a:r>
            <a:r>
              <a:rPr lang="en-US" altLang="zh-TW" dirty="0"/>
              <a:t>channel</a:t>
            </a:r>
            <a:r>
              <a:rPr lang="zh-TW" altLang="en-US" dirty="0"/>
              <a:t>不是</a:t>
            </a:r>
            <a:r>
              <a:rPr lang="en-US" altLang="zh-TW" dirty="0"/>
              <a:t>common channel</a:t>
            </a:r>
            <a:r>
              <a:rPr lang="zh-TW" altLang="en-US" dirty="0"/>
              <a:t>，這時候就</a:t>
            </a:r>
            <a:r>
              <a:rPr lang="en-US" altLang="zh-TW" dirty="0"/>
              <a:t>rendezvous</a:t>
            </a:r>
            <a:r>
              <a:rPr lang="zh-TW" altLang="en-US" dirty="0"/>
              <a:t>，然後我們用理論的證明證明出這個演算法的</a:t>
            </a:r>
            <a:r>
              <a:rPr lang="en-US" altLang="zh-TW" dirty="0"/>
              <a:t>ETTR</a:t>
            </a:r>
            <a:r>
              <a:rPr lang="zh-TW" altLang="en-US" dirty="0"/>
              <a:t>會接近</a:t>
            </a:r>
            <a:r>
              <a:rPr lang="en-US" altLang="zh-TW" dirty="0"/>
              <a:t>1/J</a:t>
            </a:r>
          </a:p>
          <a:p>
            <a:endParaRPr lang="en-US" altLang="zh-TW" dirty="0"/>
          </a:p>
          <a:p>
            <a:r>
              <a:rPr lang="en-US" altLang="zh-TW" dirty="0"/>
              <a:t>If we choose green channel and use LSH algorithm to find available channel,</a:t>
            </a:r>
            <a:r>
              <a:rPr lang="en-US" altLang="zh-TW" baseline="0" dirty="0"/>
              <a:t> </a:t>
            </a:r>
            <a:r>
              <a:rPr lang="en-US" altLang="zh-TW" dirty="0"/>
              <a:t>the common channel will not be found, and it failed to rendezvous.</a:t>
            </a:r>
          </a:p>
          <a:p>
            <a:r>
              <a:rPr lang="en-US" altLang="zh-TW" dirty="0"/>
              <a:t>According to</a:t>
            </a:r>
            <a:r>
              <a:rPr lang="en-US" altLang="zh-TW" baseline="0" dirty="0"/>
              <a:t> our</a:t>
            </a:r>
            <a:r>
              <a:rPr lang="en-US" altLang="zh-TW" dirty="0"/>
              <a:t> theoretical derivation, ETTR of this algorithm</a:t>
            </a:r>
            <a:r>
              <a:rPr lang="en-US" altLang="zh-TW" baseline="0" dirty="0"/>
              <a:t> is close to </a:t>
            </a:r>
            <a:r>
              <a:rPr lang="en-US" altLang="zh-TW" dirty="0"/>
              <a:t>1/J.</a:t>
            </a:r>
            <a:endParaRPr lang="zh-TW" altLang="en-US" dirty="0"/>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13</a:t>
            </a:fld>
            <a:endParaRPr lang="zh-TW" altLang="en-US"/>
          </a:p>
        </p:txBody>
      </p:sp>
    </p:spTree>
    <p:extLst>
      <p:ext uri="{BB962C8B-B14F-4D97-AF65-F5344CB8AC3E}">
        <p14:creationId xmlns:p14="http://schemas.microsoft.com/office/powerpoint/2010/main" val="4168046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grpSp>
        <p:nvGrpSpPr>
          <p:cNvPr id="20" name="群組 19">
            <a:extLst>
              <a:ext uri="{FF2B5EF4-FFF2-40B4-BE49-F238E27FC236}">
                <a16:creationId xmlns:a16="http://schemas.microsoft.com/office/drawing/2014/main" id="{4B6492BE-76D1-5149-BF60-A930FD675AF1}"/>
              </a:ext>
            </a:extLst>
          </p:cNvPr>
          <p:cNvGrpSpPr/>
          <p:nvPr/>
        </p:nvGrpSpPr>
        <p:grpSpPr>
          <a:xfrm>
            <a:off x="-3765" y="4952999"/>
            <a:ext cx="9147765" cy="1912087"/>
            <a:chOff x="-3765" y="4952999"/>
            <a:chExt cx="9147765" cy="1912087"/>
          </a:xfrm>
        </p:grpSpPr>
        <p:grpSp>
          <p:nvGrpSpPr>
            <p:cNvPr id="2" name="群組 1"/>
            <p:cNvGrpSpPr/>
            <p:nvPr/>
          </p:nvGrpSpPr>
          <p:grpSpPr>
            <a:xfrm>
              <a:off x="-3765" y="4952999"/>
              <a:ext cx="9147765" cy="1912087"/>
              <a:chOff x="-3765" y="4832896"/>
              <a:chExt cx="9147765" cy="2032191"/>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ctr"/>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ctr"/>
                <a:endParaRPr kumimoji="0" lang="en-US"/>
              </a:p>
            </p:txBody>
          </p:sp>
          <p:sp>
            <p:nvSpPr>
              <p:cNvPr id="11" name="手繪多邊形 10"/>
              <p:cNvSpPr>
                <a:spLocks/>
              </p:cNvSpPr>
              <p:nvPr/>
            </p:nvSpPr>
            <p:spPr bwMode="auto">
              <a:xfrm>
                <a:off x="0" y="4883887"/>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6" name="文字方塊 15">
              <a:extLst>
                <a:ext uri="{FF2B5EF4-FFF2-40B4-BE49-F238E27FC236}">
                  <a16:creationId xmlns:a16="http://schemas.microsoft.com/office/drawing/2014/main" id="{A634BF6B-AE61-E944-956E-A7C389EA8115}"/>
                </a:ext>
              </a:extLst>
            </p:cNvPr>
            <p:cNvSpPr txBox="1"/>
            <p:nvPr/>
          </p:nvSpPr>
          <p:spPr>
            <a:xfrm>
              <a:off x="0" y="5553307"/>
              <a:ext cx="9144000" cy="830997"/>
            </a:xfrm>
            <a:prstGeom prst="rect">
              <a:avLst/>
            </a:prstGeom>
            <a:noFill/>
          </p:spPr>
          <p:txBody>
            <a:bodyPr wrap="square" rtlCol="0">
              <a:spAutoFit/>
            </a:bodyPr>
            <a:lstStyle/>
            <a:p>
              <a:pPr algn="ctr"/>
              <a:r>
                <a:rPr lang="en-US" altLang="zh-TW" sz="2400" b="1" kern="1200" dirty="0">
                  <a:solidFill>
                    <a:schemeClr val="tx1"/>
                  </a:solidFill>
                  <a:effectLst/>
                  <a:latin typeface="+mn-lt"/>
                  <a:ea typeface="+mn-ea"/>
                  <a:cs typeface="+mn-cs"/>
                </a:rPr>
                <a:t>Institute of Communications Engineering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2400" b="1" kern="1200" dirty="0">
                  <a:solidFill>
                    <a:schemeClr val="tx1"/>
                  </a:solidFill>
                  <a:effectLst/>
                  <a:latin typeface="+mn-lt"/>
                  <a:ea typeface="+mn-ea"/>
                  <a:cs typeface="+mn-cs"/>
                </a:rPr>
                <a:t>National Tsing Hua University </a:t>
              </a:r>
              <a:endParaRPr lang="en-US" altLang="zh-TW" sz="2400" dirty="0">
                <a:effectLst/>
                <a:latin typeface="+mn-lt"/>
              </a:endParaRPr>
            </a:p>
          </p:txBody>
        </p:sp>
      </p:grpSp>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標題 8"/>
          <p:cNvSpPr>
            <a:spLocks noGrp="1"/>
          </p:cNvSpPr>
          <p:nvPr>
            <p:ph type="ctrTitle"/>
          </p:nvPr>
        </p:nvSpPr>
        <p:spPr>
          <a:xfrm>
            <a:off x="35443" y="1752601"/>
            <a:ext cx="9073061" cy="1829761"/>
          </a:xfrm>
        </p:spPr>
        <p:txBody>
          <a:bodyPr vert="horz" anchor="ctr">
            <a:normAutofit/>
            <a:scene3d>
              <a:camera prst="orthographicFront"/>
              <a:lightRig rig="soft" dir="t"/>
            </a:scene3d>
            <a:sp3d prstMaterial="softEdge">
              <a:bevelT w="25400" h="25400"/>
            </a:sp3d>
          </a:bodyPr>
          <a:lstStyle>
            <a:lvl1pPr algn="ctr">
              <a:defRPr sz="4000" b="1">
                <a:solidFill>
                  <a:schemeClr val="tx1"/>
                </a:solidFill>
                <a:effectLst/>
                <a:latin typeface="Times New Roman" panose="02020603050405020304" pitchFamily="18" charset="0"/>
              </a:defRPr>
            </a:lvl1pPr>
            <a:extLst/>
          </a:lstStyle>
          <a:p>
            <a:r>
              <a:rPr kumimoji="0" lang="zh-TW" altLang="en-US"/>
              <a:t>按一下以編輯母片標題樣式</a:t>
            </a:r>
            <a:endParaRPr kumimoji="0" lang="en-US" dirty="0"/>
          </a:p>
        </p:txBody>
      </p:sp>
      <p:sp>
        <p:nvSpPr>
          <p:cNvPr id="17" name="副標題 16"/>
          <p:cNvSpPr>
            <a:spLocks noGrp="1"/>
          </p:cNvSpPr>
          <p:nvPr>
            <p:ph type="subTitle" idx="1"/>
          </p:nvPr>
        </p:nvSpPr>
        <p:spPr>
          <a:xfrm>
            <a:off x="685800" y="3611607"/>
            <a:ext cx="7772400" cy="1199704"/>
          </a:xfrm>
        </p:spPr>
        <p:txBody>
          <a:bodyPr lIns="45720" rIns="45720" anchor="ctr"/>
          <a:lstStyle>
            <a:lvl1pPr marL="0" marR="64008" indent="0" algn="ctr">
              <a:buNone/>
              <a:defRPr sz="2400">
                <a:solidFill>
                  <a:schemeClr val="tx1"/>
                </a:solidFill>
                <a:latin typeface="Times New Roman" panose="020206030504050203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dirty="0"/>
          </a:p>
        </p:txBody>
      </p:sp>
      <p:sp>
        <p:nvSpPr>
          <p:cNvPr id="30" name="日期版面配置區 29"/>
          <p:cNvSpPr>
            <a:spLocks noGrp="1"/>
          </p:cNvSpPr>
          <p:nvPr>
            <p:ph type="dt" sz="half" idx="10"/>
          </p:nvPr>
        </p:nvSpPr>
        <p:spPr/>
        <p:txBody>
          <a:bodyPr/>
          <a:lstStyle>
            <a:lvl1pPr algn="ctr">
              <a:defRPr>
                <a:solidFill>
                  <a:srgbClr val="FFFFFF"/>
                </a:solidFill>
              </a:defRPr>
            </a:lvl1pPr>
            <a:extLst/>
          </a:lstStyle>
          <a:p>
            <a:fld id="{F0A08935-E554-47E3-A3F7-3B8D87BFB255}" type="datetime1">
              <a:rPr lang="en-US" altLang="zh-TW" smtClean="0"/>
              <a:pPr/>
              <a:t>7/11/2025</a:t>
            </a:fld>
            <a:endParaRPr lang="en-US" dirty="0"/>
          </a:p>
        </p:txBody>
      </p:sp>
      <p:sp>
        <p:nvSpPr>
          <p:cNvPr id="19" name="頁尾版面配置區 18"/>
          <p:cNvSpPr>
            <a:spLocks noGrp="1"/>
          </p:cNvSpPr>
          <p:nvPr>
            <p:ph type="ftr" sz="quarter" idx="11"/>
          </p:nvPr>
        </p:nvSpPr>
        <p:spPr/>
        <p:txBody>
          <a:bodyPr/>
          <a:lstStyle>
            <a:lvl1pPr algn="ctr">
              <a:defRPr>
                <a:solidFill>
                  <a:schemeClr val="accent1">
                    <a:tint val="20000"/>
                  </a:schemeClr>
                </a:solidFill>
              </a:defRPr>
            </a:lvl1pPr>
            <a:extLst/>
          </a:lstStyle>
          <a:p>
            <a:endParaRPr lang="en-US" dirty="0"/>
          </a:p>
        </p:txBody>
      </p:sp>
      <p:pic>
        <p:nvPicPr>
          <p:cNvPr id="13" name="圖片 12">
            <a:extLst>
              <a:ext uri="{FF2B5EF4-FFF2-40B4-BE49-F238E27FC236}">
                <a16:creationId xmlns:a16="http://schemas.microsoft.com/office/drawing/2014/main" id="{B210DA57-B02D-F943-ABB1-999C5333EACC}"/>
              </a:ext>
            </a:extLst>
          </p:cNvPr>
          <p:cNvPicPr>
            <a:picLocks noChangeAspect="1"/>
          </p:cNvPicPr>
          <p:nvPr/>
        </p:nvPicPr>
        <p:blipFill>
          <a:blip r:embed="rId3">
            <a:alphaModFix amt="37000"/>
          </a:blip>
          <a:stretch>
            <a:fillRect/>
          </a:stretch>
        </p:blipFill>
        <p:spPr>
          <a:xfrm>
            <a:off x="7897013" y="24830"/>
            <a:ext cx="1246987" cy="1246987"/>
          </a:xfrm>
          <a:prstGeom prst="rect">
            <a:avLst/>
          </a:prstGeom>
        </p:spPr>
      </p:pic>
      <p:sp>
        <p:nvSpPr>
          <p:cNvPr id="14" name="投影片編號版面配置區 17">
            <a:extLst>
              <a:ext uri="{FF2B5EF4-FFF2-40B4-BE49-F238E27FC236}">
                <a16:creationId xmlns:a16="http://schemas.microsoft.com/office/drawing/2014/main" id="{B88B9942-7ACE-1C47-8180-513EDB318807}"/>
              </a:ext>
            </a:extLst>
          </p:cNvPr>
          <p:cNvSpPr>
            <a:spLocks noGrp="1"/>
          </p:cNvSpPr>
          <p:nvPr>
            <p:ph type="sldNum" sz="quarter" idx="4"/>
          </p:nvPr>
        </p:nvSpPr>
        <p:spPr>
          <a:xfrm>
            <a:off x="-13565" y="6497549"/>
            <a:ext cx="365760" cy="365125"/>
          </a:xfrm>
          <a:prstGeom prst="rect">
            <a:avLst/>
          </a:prstGeom>
        </p:spPr>
        <p:txBody>
          <a:bodyPr vert="horz" anchor="b"/>
          <a:lstStyle>
            <a:lvl1pPr algn="ctr" eaLnBrk="1" latinLnBrk="0" hangingPunct="1">
              <a:defRPr kumimoji="0" sz="1200" b="1">
                <a:solidFill>
                  <a:schemeClr val="bg1"/>
                </a:solidFill>
              </a:defRPr>
            </a:lvl1pPr>
            <a:extLst/>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1521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vert="horz">
            <a:normAutofit/>
          </a:bodyPr>
          <a:lstStyle>
            <a:lvl1pPr>
              <a:defRPr lang="zh-TW" altLang="en-US" sz="2600" dirty="0" smtClean="0">
                <a:solidFill>
                  <a:schemeClr val="tx1"/>
                </a:solidFill>
                <a:latin typeface="+mn-lt"/>
              </a:defRPr>
            </a:lvl1pPr>
            <a:lvl2pPr>
              <a:defRPr lang="zh-TW" altLang="en-US" dirty="0" smtClean="0">
                <a:solidFill>
                  <a:schemeClr val="tx1"/>
                </a:solidFill>
                <a:latin typeface="+mn-lt"/>
              </a:defRPr>
            </a:lvl2pPr>
            <a:lvl3pPr>
              <a:defRPr lang="zh-TW" altLang="en-US" sz="2200" dirty="0" smtClean="0">
                <a:solidFill>
                  <a:schemeClr val="tx1"/>
                </a:solidFill>
                <a:latin typeface="+mn-lt"/>
              </a:defRPr>
            </a:lvl3pPr>
            <a:lvl4pPr>
              <a:defRPr lang="zh-TW" altLang="en-US" sz="2000" dirty="0" smtClean="0">
                <a:solidFill>
                  <a:schemeClr val="tx1"/>
                </a:solidFill>
                <a:latin typeface="+mn-lt"/>
              </a:defRPr>
            </a:lvl4pPr>
            <a:lvl5pPr>
              <a:defRPr lang="en-US" sz="1800" dirty="0">
                <a:solidFill>
                  <a:schemeClr val="tx1"/>
                </a:solidFill>
                <a:latin typeface="+mn-l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kumimoji="0" lang="en-US" dirty="0"/>
          </a:p>
        </p:txBody>
      </p:sp>
      <p:sp>
        <p:nvSpPr>
          <p:cNvPr id="4" name="日期版面配置區 3"/>
          <p:cNvSpPr>
            <a:spLocks noGrp="1"/>
          </p:cNvSpPr>
          <p:nvPr>
            <p:ph type="dt" sz="half" idx="10"/>
          </p:nvPr>
        </p:nvSpPr>
        <p:spPr/>
        <p:txBody>
          <a:bodyPr/>
          <a:lstStyle/>
          <a:p>
            <a:fld id="{34880765-9BA3-4441-A899-CFDD860695B8}" type="datetime1">
              <a:rPr lang="en-US" altLang="zh-TW" smtClean="0"/>
              <a:t>7/11/2025</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F28FB93-0A08-4E7D-8E63-9EFA29F1E093}" type="slidenum">
              <a:rPr lang="en-US" smtClean="0"/>
              <a:pPr/>
              <a:t>‹#›</a:t>
            </a:fld>
            <a:endParaRPr lang="en-US" dirty="0"/>
          </a:p>
        </p:txBody>
      </p:sp>
      <p:sp>
        <p:nvSpPr>
          <p:cNvPr id="7" name="標題 6"/>
          <p:cNvSpPr>
            <a:spLocks noGrp="1"/>
          </p:cNvSpPr>
          <p:nvPr>
            <p:ph type="title"/>
          </p:nvPr>
        </p:nvSpPr>
        <p:spPr/>
        <p:txBody>
          <a:bodyPr rtlCol="0">
            <a:normAutofit/>
          </a:bodyPr>
          <a:lstStyle>
            <a:lvl1pPr>
              <a:defRPr sz="4000" b="1">
                <a:solidFill>
                  <a:schemeClr val="tx1"/>
                </a:solidFill>
                <a:effectLst/>
                <a:latin typeface="+mn-lt"/>
              </a:defRPr>
            </a:lvl1pPr>
            <a:extLst/>
          </a:lstStyle>
          <a:p>
            <a:r>
              <a:rPr kumimoji="0" lang="zh-TW" altLang="en-US" dirty="0"/>
              <a:t>按一下以編輯母片標題樣式</a:t>
            </a:r>
            <a:endParaRPr kumimoji="0" lang="en-US" dirty="0"/>
          </a:p>
        </p:txBody>
      </p:sp>
    </p:spTree>
    <p:extLst>
      <p:ext uri="{BB962C8B-B14F-4D97-AF65-F5344CB8AC3E}">
        <p14:creationId xmlns:p14="http://schemas.microsoft.com/office/powerpoint/2010/main" val="371708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FC2D1F-410E-D542-920E-298B20BD262B}"/>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2CE976BB-60F8-8C48-B56D-264FF2D5C9B0}"/>
              </a:ext>
            </a:extLst>
          </p:cNvPr>
          <p:cNvSpPr>
            <a:spLocks noGrp="1"/>
          </p:cNvSpPr>
          <p:nvPr>
            <p:ph type="dt" sz="half" idx="10"/>
          </p:nvPr>
        </p:nvSpPr>
        <p:spPr/>
        <p:txBody>
          <a:bodyPr/>
          <a:lstStyle/>
          <a:p>
            <a:fld id="{05E7EC1C-A736-450E-96EC-50F743A1E02B}" type="datetime1">
              <a:rPr lang="en-US" altLang="zh-TW" smtClean="0"/>
              <a:t>7/11/2025</a:t>
            </a:fld>
            <a:endParaRPr lang="en-US" dirty="0"/>
          </a:p>
        </p:txBody>
      </p:sp>
      <p:sp>
        <p:nvSpPr>
          <p:cNvPr id="4" name="頁尾版面配置區 3">
            <a:extLst>
              <a:ext uri="{FF2B5EF4-FFF2-40B4-BE49-F238E27FC236}">
                <a16:creationId xmlns:a16="http://schemas.microsoft.com/office/drawing/2014/main" id="{63A0B1BD-2036-9447-97F7-119D838568FC}"/>
              </a:ext>
            </a:extLst>
          </p:cNvPr>
          <p:cNvSpPr>
            <a:spLocks noGrp="1"/>
          </p:cNvSpPr>
          <p:nvPr>
            <p:ph type="ftr" sz="quarter" idx="11"/>
          </p:nvPr>
        </p:nvSpPr>
        <p:spPr/>
        <p:txBody>
          <a:bodyPr/>
          <a:lstStyle/>
          <a:p>
            <a:endParaRPr lang="en-US" dirty="0"/>
          </a:p>
        </p:txBody>
      </p:sp>
      <p:sp>
        <p:nvSpPr>
          <p:cNvPr id="5" name="投影片編號版面配置區 4">
            <a:extLst>
              <a:ext uri="{FF2B5EF4-FFF2-40B4-BE49-F238E27FC236}">
                <a16:creationId xmlns:a16="http://schemas.microsoft.com/office/drawing/2014/main" id="{DAA630BA-A8E2-5240-8B7D-043547AF65BA}"/>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15982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57200" y="5939204"/>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手繪多邊形 11"/>
          <p:cNvSpPr>
            <a:spLocks/>
          </p:cNvSpPr>
          <p:nvPr/>
        </p:nvSpPr>
        <p:spPr bwMode="auto">
          <a:xfrm>
            <a:off x="459423" y="5924550"/>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0" y="5777132"/>
            <a:ext cx="3402314" cy="1080868"/>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接點 14"/>
          <p:cNvCxnSpPr/>
          <p:nvPr/>
        </p:nvCxnSpPr>
        <p:spPr>
          <a:xfrm>
            <a:off x="-3195" y="577713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p>
            <a:pPr lvl="0"/>
            <a:r>
              <a:rPr kumimoji="0" lang="zh-TW" altLang="en-US" dirty="0"/>
              <a:t>按一下以編輯母片文字樣式</a:t>
            </a:r>
          </a:p>
          <a:p>
            <a:pPr lvl="1"/>
            <a:r>
              <a:rPr kumimoji="0" lang="zh-TW" altLang="en-US" dirty="0"/>
              <a:t>第二層</a:t>
            </a:r>
          </a:p>
          <a:p>
            <a:pPr lvl="2"/>
            <a:r>
              <a:rPr kumimoji="0" lang="zh-TW" altLang="en-US" dirty="0"/>
              <a:t>第三層</a:t>
            </a:r>
          </a:p>
          <a:p>
            <a:pPr lvl="3"/>
            <a:r>
              <a:rPr kumimoji="0" lang="zh-TW" altLang="en-US" dirty="0"/>
              <a:t>第四層</a:t>
            </a:r>
          </a:p>
          <a:p>
            <a:pPr lvl="4"/>
            <a:r>
              <a:rPr kumimoji="0" lang="zh-TW" altLang="en-US" dirty="0"/>
              <a:t>第五層</a:t>
            </a:r>
            <a:endParaRPr kumimoji="0" lang="en-US" dirty="0"/>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5E7EC1C-A736-450E-96EC-50F743A1E02B}" type="datetime1">
              <a:rPr lang="en-US" altLang="zh-TW" smtClean="0"/>
              <a:t>7/11/2025</a:t>
            </a:fld>
            <a:endParaRPr lang="en-US" dirty="0"/>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投影片編號版面配置區 17"/>
          <p:cNvSpPr>
            <a:spLocks noGrp="1"/>
          </p:cNvSpPr>
          <p:nvPr>
            <p:ph type="sldNum" sz="quarter" idx="4"/>
          </p:nvPr>
        </p:nvSpPr>
        <p:spPr>
          <a:xfrm>
            <a:off x="-13565" y="6497549"/>
            <a:ext cx="365760" cy="365125"/>
          </a:xfrm>
          <a:prstGeom prst="rect">
            <a:avLst/>
          </a:prstGeom>
        </p:spPr>
        <p:txBody>
          <a:bodyPr vert="horz" anchor="b"/>
          <a:lstStyle>
            <a:lvl1pPr algn="ctr" eaLnBrk="1" latinLnBrk="0" hangingPunct="1">
              <a:defRPr kumimoji="0" sz="1200" b="1">
                <a:solidFill>
                  <a:schemeClr val="bg1"/>
                </a:solidFill>
              </a:defRPr>
            </a:lvl1pPr>
            <a:extLst/>
          </a:lstStyle>
          <a:p>
            <a:fld id="{DF28FB93-0A08-4E7D-8E63-9EFA29F1E093}" type="slidenum">
              <a:rPr lang="en-US" smtClean="0"/>
              <a:pPr/>
              <a:t>‹#›</a:t>
            </a:fld>
            <a:endParaRPr lang="en-US" dirty="0"/>
          </a:p>
        </p:txBody>
      </p:sp>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072" y="6318000"/>
            <a:ext cx="4769999" cy="540000"/>
          </a:xfrm>
          <a:prstGeom prst="rect">
            <a:avLst/>
          </a:prstGeom>
        </p:spPr>
      </p:pic>
      <p:pic>
        <p:nvPicPr>
          <p:cNvPr id="3" name="圖片 2">
            <a:extLst>
              <a:ext uri="{FF2B5EF4-FFF2-40B4-BE49-F238E27FC236}">
                <a16:creationId xmlns:a16="http://schemas.microsoft.com/office/drawing/2014/main" id="{D1067E09-866D-F94A-BCC9-3A703BB10A69}"/>
              </a:ext>
            </a:extLst>
          </p:cNvPr>
          <p:cNvPicPr>
            <a:picLocks noChangeAspect="1"/>
          </p:cNvPicPr>
          <p:nvPr/>
        </p:nvPicPr>
        <p:blipFill>
          <a:blip r:embed="rId7">
            <a:alphaModFix amt="37000"/>
          </a:blip>
          <a:stretch>
            <a:fillRect/>
          </a:stretch>
        </p:blipFill>
        <p:spPr>
          <a:xfrm>
            <a:off x="7897013" y="-23482"/>
            <a:ext cx="1246987" cy="1246987"/>
          </a:xfrm>
          <a:prstGeom prst="rect">
            <a:avLst/>
          </a:prstGeom>
        </p:spPr>
      </p:pic>
    </p:spTree>
    <p:extLst>
      <p:ext uri="{BB962C8B-B14F-4D97-AF65-F5344CB8AC3E}">
        <p14:creationId xmlns:p14="http://schemas.microsoft.com/office/powerpoint/2010/main" val="160913859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Lst>
  <p:hf hdr="0" ftr="0" dt="0"/>
  <p:txStyles>
    <p:titleStyle>
      <a:lvl1pPr algn="l" rtl="0" eaLnBrk="1" latinLnBrk="0" hangingPunct="1">
        <a:spcBef>
          <a:spcPct val="0"/>
        </a:spcBef>
        <a:buNone/>
        <a:defRPr kumimoji="0" sz="4000" b="1" kern="1200">
          <a:solidFill>
            <a:schemeClr val="tx1"/>
          </a:solidFill>
          <a:effectLst/>
          <a:latin typeface="Times New Roman" panose="02020603050405020304" pitchFamily="18"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lang="zh-TW" altLang="en-US" sz="2800" kern="1200" dirty="0" smtClean="0">
          <a:solidFill>
            <a:schemeClr val="tx1"/>
          </a:solidFill>
          <a:latin typeface="Times New Roman" panose="02020603050405020304" pitchFamily="18" charset="0"/>
          <a:ea typeface="+mn-ea"/>
          <a:cs typeface="+mn-cs"/>
        </a:defRPr>
      </a:lvl1pPr>
      <a:lvl2pPr marL="621792" indent="-228600" algn="l" rtl="0" eaLnBrk="1" latinLnBrk="0" hangingPunct="1">
        <a:spcBef>
          <a:spcPts val="324"/>
        </a:spcBef>
        <a:buClr>
          <a:schemeClr val="accent1"/>
        </a:buClr>
        <a:buFont typeface="Verdana"/>
        <a:buChar char="◦"/>
        <a:defRPr kumimoji="0" lang="zh-TW" altLang="en-US" sz="2400" kern="1200" dirty="0" smtClean="0">
          <a:solidFill>
            <a:schemeClr val="tx1"/>
          </a:solidFill>
          <a:latin typeface="Times New Roman" panose="02020603050405020304" pitchFamily="18"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lang="zh-TW" altLang="en-US" sz="2000" kern="1200" dirty="0" smtClean="0">
          <a:solidFill>
            <a:schemeClr val="tx1"/>
          </a:solidFill>
          <a:latin typeface="Times New Roman" panose="02020603050405020304" pitchFamily="18" charset="0"/>
          <a:ea typeface="+mn-ea"/>
          <a:cs typeface="+mn-cs"/>
        </a:defRPr>
      </a:lvl3pPr>
      <a:lvl4pPr marL="1143000" indent="-228600" algn="l" rtl="0" eaLnBrk="1" latinLnBrk="0" hangingPunct="1">
        <a:spcBef>
          <a:spcPts val="350"/>
        </a:spcBef>
        <a:buClr>
          <a:schemeClr val="accent2"/>
        </a:buClr>
        <a:buFont typeface="Wingdings 2"/>
        <a:buChar char=""/>
        <a:defRPr kumimoji="0" lang="zh-TW" altLang="en-US" sz="1800" kern="1200" dirty="0" smtClean="0">
          <a:solidFill>
            <a:schemeClr val="tx1"/>
          </a:solidFill>
          <a:latin typeface="Times New Roman" panose="02020603050405020304" pitchFamily="18" charset="0"/>
          <a:ea typeface="+mn-ea"/>
          <a:cs typeface="+mn-cs"/>
        </a:defRPr>
      </a:lvl4pPr>
      <a:lvl5pPr marL="1371600" indent="-228600" algn="l" rtl="0" eaLnBrk="1" latinLnBrk="0" hangingPunct="1">
        <a:spcBef>
          <a:spcPts val="350"/>
        </a:spcBef>
        <a:buClr>
          <a:schemeClr val="accent2"/>
        </a:buClr>
        <a:buFont typeface="Wingdings 2"/>
        <a:buChar char=""/>
        <a:defRPr kumimoji="0" lang="en-US" altLang="en-US" sz="1600" kern="1200" dirty="0">
          <a:solidFill>
            <a:schemeClr val="tx1"/>
          </a:solidFill>
          <a:latin typeface="Times New Roman" panose="020206030504050203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tags" Target="../tags/tag7.xml"/><Relationship Id="rId21" Type="http://schemas.openxmlformats.org/officeDocument/2006/relationships/image" Target="../media/image22.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tags" Target="../tags/tag6.xml"/><Relationship Id="rId16" Type="http://schemas.openxmlformats.org/officeDocument/2006/relationships/notesSlide" Target="../notesSlides/notesSlide13.xml"/><Relationship Id="rId20" Type="http://schemas.openxmlformats.org/officeDocument/2006/relationships/image" Target="../media/image21.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25.png"/><Relationship Id="rId5" Type="http://schemas.openxmlformats.org/officeDocument/2006/relationships/tags" Target="../tags/tag9.xml"/><Relationship Id="rId15" Type="http://schemas.openxmlformats.org/officeDocument/2006/relationships/slideLayout" Target="../slideLayouts/slideLayout2.xml"/><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tags" Target="../tags/tag14.xml"/><Relationship Id="rId19" Type="http://schemas.openxmlformats.org/officeDocument/2006/relationships/image" Target="../media/image20.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23.png"/><Relationship Id="rId27"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4.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3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32.png"/><Relationship Id="rId5" Type="http://schemas.openxmlformats.org/officeDocument/2006/relationships/tags" Target="../tags/tag23.xml"/><Relationship Id="rId10" Type="http://schemas.openxmlformats.org/officeDocument/2006/relationships/image" Target="../media/image31.png"/><Relationship Id="rId4" Type="http://schemas.openxmlformats.org/officeDocument/2006/relationships/tags" Target="../tags/tag22.xml"/><Relationship Id="rId9" Type="http://schemas.openxmlformats.org/officeDocument/2006/relationships/notesSlide" Target="../notesSlides/notesSlide15.xml"/><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tags" Target="../tags/tag28.xml"/><Relationship Id="rId21" Type="http://schemas.openxmlformats.org/officeDocument/2006/relationships/image" Target="../media/image44.png"/><Relationship Id="rId7" Type="http://schemas.openxmlformats.org/officeDocument/2006/relationships/tags" Target="../tags/tag32.xml"/><Relationship Id="rId12" Type="http://schemas.openxmlformats.org/officeDocument/2006/relationships/notesSlide" Target="../notesSlides/notesSlide16.xml"/><Relationship Id="rId17" Type="http://schemas.openxmlformats.org/officeDocument/2006/relationships/image" Target="../media/image40.png"/><Relationship Id="rId2" Type="http://schemas.openxmlformats.org/officeDocument/2006/relationships/tags" Target="../tags/tag27.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2.xml"/><Relationship Id="rId5" Type="http://schemas.openxmlformats.org/officeDocument/2006/relationships/tags" Target="../tags/tag30.xml"/><Relationship Id="rId15" Type="http://schemas.openxmlformats.org/officeDocument/2006/relationships/image" Target="../media/image38.png"/><Relationship Id="rId23" Type="http://schemas.openxmlformats.org/officeDocument/2006/relationships/image" Target="../media/image31.png"/><Relationship Id="rId10" Type="http://schemas.openxmlformats.org/officeDocument/2006/relationships/tags" Target="../tags/tag35.xml"/><Relationship Id="rId19" Type="http://schemas.openxmlformats.org/officeDocument/2006/relationships/image" Target="../media/image42.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37.png"/><Relationship Id="rId22"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46.png"/><Relationship Id="rId18" Type="http://schemas.openxmlformats.org/officeDocument/2006/relationships/image" Target="../media/image50.png"/><Relationship Id="rId3" Type="http://schemas.openxmlformats.org/officeDocument/2006/relationships/tags" Target="../tags/tag38.xml"/><Relationship Id="rId21" Type="http://schemas.openxmlformats.org/officeDocument/2006/relationships/image" Target="../media/image53.png"/><Relationship Id="rId7" Type="http://schemas.openxmlformats.org/officeDocument/2006/relationships/tags" Target="../tags/tag42.xml"/><Relationship Id="rId12" Type="http://schemas.openxmlformats.org/officeDocument/2006/relationships/notesSlide" Target="../notesSlides/notesSlide17.xml"/><Relationship Id="rId17" Type="http://schemas.openxmlformats.org/officeDocument/2006/relationships/image" Target="../media/image49.png"/><Relationship Id="rId2" Type="http://schemas.openxmlformats.org/officeDocument/2006/relationships/tags" Target="../tags/tag37.xml"/><Relationship Id="rId16" Type="http://schemas.openxmlformats.org/officeDocument/2006/relationships/image" Target="../media/image40.png"/><Relationship Id="rId20" Type="http://schemas.openxmlformats.org/officeDocument/2006/relationships/image" Target="../media/image52.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2.xml"/><Relationship Id="rId5" Type="http://schemas.openxmlformats.org/officeDocument/2006/relationships/tags" Target="../tags/tag40.xml"/><Relationship Id="rId15" Type="http://schemas.openxmlformats.org/officeDocument/2006/relationships/image" Target="../media/image48.png"/><Relationship Id="rId10" Type="http://schemas.openxmlformats.org/officeDocument/2006/relationships/tags" Target="../tags/tag45.xml"/><Relationship Id="rId19" Type="http://schemas.openxmlformats.org/officeDocument/2006/relationships/image" Target="../media/image51.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47.png"/><Relationship Id="rId22"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48.xml"/><Relationship Id="rId7" Type="http://schemas.openxmlformats.org/officeDocument/2006/relationships/image" Target="../media/image57.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9.xml"/><Relationship Id="rId5" Type="http://schemas.openxmlformats.org/officeDocument/2006/relationships/slideLayout" Target="../slideLayouts/slideLayout2.xml"/><Relationship Id="rId10" Type="http://schemas.openxmlformats.org/officeDocument/2006/relationships/image" Target="../media/image40.png"/><Relationship Id="rId4" Type="http://schemas.openxmlformats.org/officeDocument/2006/relationships/tags" Target="../tags/tag49.xml"/><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40.png"/><Relationship Id="rId3" Type="http://schemas.openxmlformats.org/officeDocument/2006/relationships/tags" Target="../tags/tag52.xml"/><Relationship Id="rId7" Type="http://schemas.openxmlformats.org/officeDocument/2006/relationships/slideLayout" Target="../slideLayouts/slideLayout2.xml"/><Relationship Id="rId12" Type="http://schemas.openxmlformats.org/officeDocument/2006/relationships/image" Target="../media/image4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61.png"/><Relationship Id="rId5" Type="http://schemas.openxmlformats.org/officeDocument/2006/relationships/tags" Target="../tags/tag54.xml"/><Relationship Id="rId10" Type="http://schemas.openxmlformats.org/officeDocument/2006/relationships/image" Target="../media/image57.png"/><Relationship Id="rId4" Type="http://schemas.openxmlformats.org/officeDocument/2006/relationships/tags" Target="../tags/tag53.xml"/><Relationship Id="rId9" Type="http://schemas.openxmlformats.org/officeDocument/2006/relationships/image" Target="../media/image60.png"/><Relationship Id="rId1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40.png"/><Relationship Id="rId5" Type="http://schemas.openxmlformats.org/officeDocument/2006/relationships/image" Target="../media/image730.png"/><Relationship Id="rId4" Type="http://schemas.openxmlformats.org/officeDocument/2006/relationships/image" Target="../media/image7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61.xml"/><Relationship Id="rId7" Type="http://schemas.openxmlformats.org/officeDocument/2006/relationships/image" Target="../media/image6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62.xml"/><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70.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76.png"/><Relationship Id="rId5" Type="http://schemas.openxmlformats.org/officeDocument/2006/relationships/image" Target="../media/image74.png"/><Relationship Id="rId4"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39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410.png"/></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55650" y="612637"/>
            <a:ext cx="7678738" cy="1754326"/>
          </a:xfrm>
        </p:spPr>
        <p:txBody>
          <a:bodyPr/>
          <a:lstStyle/>
          <a:p>
            <a:pPr algn="l" eaLnBrk="1" hangingPunct="1"/>
            <a:r>
              <a:rPr lang="en-US" altLang="zh-TW" sz="3600" dirty="0"/>
              <a:t>An Introduction to the Multichannel Rendezvous </a:t>
            </a:r>
            <a:r>
              <a:rPr lang="en-US" altLang="zh-TW" sz="3600"/>
              <a:t>Problem-Part IV</a:t>
            </a:r>
            <a:endParaRPr lang="en-US" altLang="zh-TW" sz="3600" dirty="0"/>
          </a:p>
        </p:txBody>
      </p:sp>
      <p:sp>
        <p:nvSpPr>
          <p:cNvPr id="15363" name="文字方塊 2"/>
          <p:cNvSpPr txBox="1">
            <a:spLocks noChangeArrowheads="1"/>
          </p:cNvSpPr>
          <p:nvPr/>
        </p:nvSpPr>
        <p:spPr bwMode="auto">
          <a:xfrm>
            <a:off x="468313" y="2852738"/>
            <a:ext cx="7775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folHlink"/>
              </a:buClr>
              <a:buSzPct val="70000"/>
              <a:buFont typeface="Wingdings" panose="05000000000000000000" pitchFamily="2" charset="2"/>
              <a:buChar char="n"/>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tx2"/>
              </a:buClr>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hlink"/>
              </a:buClr>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rPr>
              <a:t>Prof. Cheng-Shang Chang (</a:t>
            </a:r>
            <a:r>
              <a:rPr kumimoji="1" lang="zh-TW" altLang="en-US" sz="24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rPr>
              <a:t>張正尚教授</a:t>
            </a:r>
            <a:r>
              <a:rPr kumimoji="1" lang="en-US" altLang="zh-TW" sz="24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rPr>
              <a:t>Institute of Communications Engineering National Tsing Hua University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rPr>
              <a:t>July 2025</a:t>
            </a:r>
          </a:p>
        </p:txBody>
      </p:sp>
    </p:spTree>
    <p:extLst>
      <p:ext uri="{BB962C8B-B14F-4D97-AF65-F5344CB8AC3E}">
        <p14:creationId xmlns:p14="http://schemas.microsoft.com/office/powerpoint/2010/main" val="50509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Channel hopping algorithm</a:t>
            </a:r>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r>
              <a:rPr lang="en-US" altLang="zh-TW" dirty="0" err="1"/>
              <a:t>Jaccard</a:t>
            </a:r>
            <a:r>
              <a:rPr lang="en-US" altLang="zh-TW" dirty="0"/>
              <a:t> index: </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10</a:t>
            </a:fld>
            <a:endParaRPr lang="en-US" dirty="0"/>
          </a:p>
        </p:txBody>
      </p:sp>
      <p:sp>
        <p:nvSpPr>
          <p:cNvPr id="4" name="標題 3"/>
          <p:cNvSpPr>
            <a:spLocks noGrp="1"/>
          </p:cNvSpPr>
          <p:nvPr>
            <p:ph type="title"/>
          </p:nvPr>
        </p:nvSpPr>
        <p:spPr/>
        <p:txBody>
          <a:bodyPr/>
          <a:lstStyle/>
          <a:p>
            <a:r>
              <a:rPr lang="en-US" altLang="zh-TW" dirty="0"/>
              <a:t>The sym/sync/hetero/global MRP</a:t>
            </a:r>
            <a:endParaRPr lang="zh-TW" altLang="en-US" dirty="0"/>
          </a:p>
        </p:txBody>
      </p:sp>
      <p:pic>
        <p:nvPicPr>
          <p:cNvPr id="6" name="圖片 5"/>
          <p:cNvPicPr>
            <a:picLocks noChangeAspect="1"/>
          </p:cNvPicPr>
          <p:nvPr/>
        </p:nvPicPr>
        <p:blipFill>
          <a:blip r:embed="rId3"/>
          <a:stretch>
            <a:fillRect/>
          </a:stretch>
        </p:blipFill>
        <p:spPr>
          <a:xfrm>
            <a:off x="982070" y="2073694"/>
            <a:ext cx="6591280" cy="2905590"/>
          </a:xfrm>
          <a:prstGeom prst="rect">
            <a:avLst/>
          </a:prstGeom>
        </p:spPr>
      </p:pic>
      <p:pic>
        <p:nvPicPr>
          <p:cNvPr id="7" name="圖片 6"/>
          <p:cNvPicPr>
            <a:picLocks noChangeAspect="1"/>
          </p:cNvPicPr>
          <p:nvPr/>
        </p:nvPicPr>
        <p:blipFill>
          <a:blip r:embed="rId4"/>
          <a:stretch>
            <a:fillRect/>
          </a:stretch>
        </p:blipFill>
        <p:spPr>
          <a:xfrm>
            <a:off x="3214865" y="5011129"/>
            <a:ext cx="3517711" cy="746181"/>
          </a:xfrm>
          <a:prstGeom prst="rect">
            <a:avLst/>
          </a:prstGeom>
        </p:spPr>
      </p:pic>
      <p:sp>
        <p:nvSpPr>
          <p:cNvPr id="5" name="矩形 4"/>
          <p:cNvSpPr/>
          <p:nvPr/>
        </p:nvSpPr>
        <p:spPr>
          <a:xfrm>
            <a:off x="2736401" y="4442171"/>
            <a:ext cx="4338083" cy="31897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411031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Channel hopping algorithm</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11</a:t>
            </a:fld>
            <a:endParaRPr lang="en-US" dirty="0"/>
          </a:p>
        </p:txBody>
      </p:sp>
      <p:sp>
        <p:nvSpPr>
          <p:cNvPr id="4" name="標題 3"/>
          <p:cNvSpPr>
            <a:spLocks noGrp="1"/>
          </p:cNvSpPr>
          <p:nvPr>
            <p:ph type="title"/>
          </p:nvPr>
        </p:nvSpPr>
        <p:spPr/>
        <p:txBody>
          <a:bodyPr>
            <a:normAutofit/>
          </a:bodyPr>
          <a:lstStyle/>
          <a:p>
            <a:r>
              <a:rPr lang="en-US" altLang="zh-TW" dirty="0"/>
              <a:t>The synchronous setting</a:t>
            </a:r>
          </a:p>
        </p:txBody>
      </p:sp>
      <p:pic>
        <p:nvPicPr>
          <p:cNvPr id="9" name="圖片 8"/>
          <p:cNvPicPr>
            <a:picLocks noChangeAspect="1"/>
          </p:cNvPicPr>
          <p:nvPr/>
        </p:nvPicPr>
        <p:blipFill rotWithShape="1">
          <a:blip r:embed="rId3"/>
          <a:srcRect b="1778"/>
          <a:stretch/>
        </p:blipFill>
        <p:spPr>
          <a:xfrm>
            <a:off x="1973802" y="2089198"/>
            <a:ext cx="4107345" cy="4162097"/>
          </a:xfrm>
          <a:prstGeom prst="rect">
            <a:avLst/>
          </a:prstGeom>
        </p:spPr>
      </p:pic>
      <p:pic>
        <p:nvPicPr>
          <p:cNvPr id="6" name="圖片 5"/>
          <p:cNvPicPr>
            <a:picLocks noChangeAspect="1"/>
          </p:cNvPicPr>
          <p:nvPr/>
        </p:nvPicPr>
        <p:blipFill>
          <a:blip r:embed="rId4"/>
          <a:stretch>
            <a:fillRect/>
          </a:stretch>
        </p:blipFill>
        <p:spPr>
          <a:xfrm>
            <a:off x="6081147" y="5176410"/>
            <a:ext cx="3062853" cy="830881"/>
          </a:xfrm>
          <a:prstGeom prst="rect">
            <a:avLst/>
          </a:prstGeom>
        </p:spPr>
      </p:pic>
    </p:spTree>
    <p:extLst>
      <p:ext uri="{BB962C8B-B14F-4D97-AF65-F5344CB8AC3E}">
        <p14:creationId xmlns:p14="http://schemas.microsoft.com/office/powerpoint/2010/main" val="10280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If we choose the yellow channel at t1</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12</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6" name="圖片 5"/>
          <p:cNvPicPr>
            <a:picLocks noChangeAspect="1"/>
          </p:cNvPicPr>
          <p:nvPr/>
        </p:nvPicPr>
        <p:blipFill rotWithShape="1">
          <a:blip r:embed="rId3"/>
          <a:srcRect l="1303" b="1604"/>
          <a:stretch/>
        </p:blipFill>
        <p:spPr>
          <a:xfrm>
            <a:off x="1902372" y="2144932"/>
            <a:ext cx="4775202" cy="4161276"/>
          </a:xfrm>
          <a:prstGeom prst="rect">
            <a:avLst/>
          </a:prstGeom>
        </p:spPr>
      </p:pic>
    </p:spTree>
    <p:extLst>
      <p:ext uri="{BB962C8B-B14F-4D97-AF65-F5344CB8AC3E}">
        <p14:creationId xmlns:p14="http://schemas.microsoft.com/office/powerpoint/2010/main" val="278356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If we choose the green channel at t2</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13</a:t>
            </a:fld>
            <a:endParaRPr lang="en-US" dirty="0"/>
          </a:p>
        </p:txBody>
      </p:sp>
      <p:sp>
        <p:nvSpPr>
          <p:cNvPr id="4" name="標題 3"/>
          <p:cNvSpPr>
            <a:spLocks noGrp="1"/>
          </p:cNvSpPr>
          <p:nvPr>
            <p:ph type="title"/>
          </p:nvPr>
        </p:nvSpPr>
        <p:spPr/>
        <p:txBody>
          <a:bodyPr>
            <a:normAutofit/>
          </a:bodyPr>
          <a:lstStyle/>
          <a:p>
            <a:r>
              <a:rPr lang="en-US" altLang="zh-TW" dirty="0"/>
              <a:t>The synchronous setting</a:t>
            </a:r>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t="4309"/>
          <a:stretch/>
        </p:blipFill>
        <p:spPr>
          <a:xfrm>
            <a:off x="1775083" y="2069165"/>
            <a:ext cx="4834572" cy="4147498"/>
          </a:xfrm>
          <a:prstGeom prst="rect">
            <a:avLst/>
          </a:prstGeom>
        </p:spPr>
      </p:pic>
      <p:sp>
        <p:nvSpPr>
          <p:cNvPr id="7" name="橢圓 6"/>
          <p:cNvSpPr/>
          <p:nvPr/>
        </p:nvSpPr>
        <p:spPr>
          <a:xfrm>
            <a:off x="6400800" y="3444691"/>
            <a:ext cx="2286000" cy="177819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ETTR is close to 1/J</a:t>
            </a:r>
            <a:endParaRPr lang="zh-TW" altLang="en-US" sz="2400" dirty="0"/>
          </a:p>
        </p:txBody>
      </p:sp>
    </p:spTree>
    <p:extLst>
      <p:ext uri="{BB962C8B-B14F-4D97-AF65-F5344CB8AC3E}">
        <p14:creationId xmlns:p14="http://schemas.microsoft.com/office/powerpoint/2010/main" val="40298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rotWithShape="1">
          <a:blip r:embed="rId3">
            <a:extLst>
              <a:ext uri="{28A0092B-C50C-407E-A947-70E740481C1C}">
                <a14:useLocalDpi xmlns:a14="http://schemas.microsoft.com/office/drawing/2010/main" val="0"/>
              </a:ext>
            </a:extLst>
          </a:blip>
          <a:srcRect t="14698" r="51087" b="16396"/>
          <a:stretch/>
        </p:blipFill>
        <p:spPr>
          <a:xfrm>
            <a:off x="4338385" y="3447680"/>
            <a:ext cx="3376206" cy="2667942"/>
          </a:xfrm>
          <a:prstGeom prst="rect">
            <a:avLst/>
          </a:prstGeom>
        </p:spPr>
      </p:pic>
      <p:sp>
        <p:nvSpPr>
          <p:cNvPr id="2" name="內容版面配置區 1"/>
          <p:cNvSpPr>
            <a:spLocks noGrp="1"/>
          </p:cNvSpPr>
          <p:nvPr>
            <p:ph idx="1"/>
          </p:nvPr>
        </p:nvSpPr>
        <p:spPr/>
        <p:txBody>
          <a:bodyPr/>
          <a:lstStyle/>
          <a:p>
            <a:r>
              <a:rPr lang="en-US" altLang="zh-TW" dirty="0"/>
              <a:t>The drawback of LSH</a:t>
            </a:r>
          </a:p>
          <a:p>
            <a:pPr lvl="1"/>
            <a:r>
              <a:rPr lang="en-US" altLang="zh-TW" dirty="0"/>
              <a:t>ETTR of Algorithm 1 could sometimes be much larger than 1/J if available channels are not evenly distributed</a:t>
            </a:r>
          </a:p>
          <a:p>
            <a:pPr marL="393192" lvl="1" indent="0">
              <a:buNone/>
            </a:pPr>
            <a:r>
              <a:rPr lang="en-US" altLang="zh-TW" dirty="0"/>
              <a:t>    -&gt; </a:t>
            </a:r>
            <a:r>
              <a:rPr lang="en-US" altLang="zh-TW" dirty="0">
                <a:solidFill>
                  <a:srgbClr val="FF0000"/>
                </a:solidFill>
              </a:rPr>
              <a:t>remap channels </a:t>
            </a:r>
          </a:p>
          <a:p>
            <a:pPr lvl="1"/>
            <a:r>
              <a:rPr lang="en-US" altLang="zh-TW" dirty="0"/>
              <a:t>Method: Add a pseudo-random permutation </a:t>
            </a:r>
            <a:r>
              <a:rPr lang="el-GR" altLang="zh-TW" dirty="0"/>
              <a:t>π</a:t>
            </a:r>
            <a:r>
              <a:rPr lang="el-GR" altLang="zh-TW" sz="2000" baseline="-25000" dirty="0"/>
              <a:t>1</a:t>
            </a:r>
            <a:endParaRPr lang="en-US" altLang="zh-TW" sz="2000" baseline="-25000"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14</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50098" t="14698" r="4009" b="16396"/>
          <a:stretch/>
        </p:blipFill>
        <p:spPr>
          <a:xfrm>
            <a:off x="1502229" y="3447680"/>
            <a:ext cx="3167742" cy="2667942"/>
          </a:xfrm>
          <a:prstGeom prst="rect">
            <a:avLst/>
          </a:prstGeom>
        </p:spPr>
      </p:pic>
      <p:sp>
        <p:nvSpPr>
          <p:cNvPr id="7" name="文字方塊 6"/>
          <p:cNvSpPr txBox="1"/>
          <p:nvPr/>
        </p:nvSpPr>
        <p:spPr>
          <a:xfrm>
            <a:off x="2251618" y="4596985"/>
            <a:ext cx="1387303" cy="369332"/>
          </a:xfrm>
          <a:prstGeom prst="rect">
            <a:avLst/>
          </a:prstGeom>
          <a:noFill/>
        </p:spPr>
        <p:txBody>
          <a:bodyPr wrap="none" rtlCol="0">
            <a:spAutoFit/>
          </a:bodyPr>
          <a:lstStyle/>
          <a:p>
            <a:r>
              <a:rPr lang="en-US" altLang="zh-TW" dirty="0"/>
              <a:t>Bad example</a:t>
            </a:r>
            <a:endParaRPr lang="zh-TW" altLang="en-US" dirty="0"/>
          </a:p>
        </p:txBody>
      </p:sp>
      <p:sp>
        <p:nvSpPr>
          <p:cNvPr id="8" name="文字方塊 7"/>
          <p:cNvSpPr txBox="1"/>
          <p:nvPr/>
        </p:nvSpPr>
        <p:spPr>
          <a:xfrm>
            <a:off x="5369435" y="4650389"/>
            <a:ext cx="1867947" cy="369332"/>
          </a:xfrm>
          <a:prstGeom prst="rect">
            <a:avLst/>
          </a:prstGeom>
          <a:noFill/>
        </p:spPr>
        <p:txBody>
          <a:bodyPr wrap="none" rtlCol="0">
            <a:spAutoFit/>
          </a:bodyPr>
          <a:lstStyle/>
          <a:p>
            <a:r>
              <a:rPr lang="en-US" altLang="zh-TW" dirty="0"/>
              <a:t>Evenly distributed</a:t>
            </a:r>
            <a:endParaRPr lang="zh-TW" altLang="en-US" dirty="0"/>
          </a:p>
        </p:txBody>
      </p:sp>
      <p:cxnSp>
        <p:nvCxnSpPr>
          <p:cNvPr id="10" name="直線單箭頭接點 9"/>
          <p:cNvCxnSpPr/>
          <p:nvPr/>
        </p:nvCxnSpPr>
        <p:spPr>
          <a:xfrm>
            <a:off x="4044781" y="5780314"/>
            <a:ext cx="10544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4177036" y="5328489"/>
            <a:ext cx="794000" cy="369332"/>
          </a:xfrm>
          <a:prstGeom prst="rect">
            <a:avLst/>
          </a:prstGeom>
          <a:noFill/>
        </p:spPr>
        <p:txBody>
          <a:bodyPr wrap="none" rtlCol="0">
            <a:spAutoFit/>
          </a:bodyPr>
          <a:lstStyle/>
          <a:p>
            <a:r>
              <a:rPr lang="en-US" altLang="zh-TW" dirty="0"/>
              <a:t>remap</a:t>
            </a:r>
            <a:endParaRPr lang="zh-TW" altLang="en-US" dirty="0"/>
          </a:p>
        </p:txBody>
      </p:sp>
    </p:spTree>
    <p:extLst>
      <p:ext uri="{BB962C8B-B14F-4D97-AF65-F5344CB8AC3E}">
        <p14:creationId xmlns:p14="http://schemas.microsoft.com/office/powerpoint/2010/main" val="344420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drawback of LSH</a:t>
            </a:r>
          </a:p>
          <a:p>
            <a:pPr lvl="1"/>
            <a:r>
              <a:rPr lang="en-US" altLang="zh-TW" dirty="0"/>
              <a:t>MTTR is not bounded because </a:t>
            </a:r>
            <a:r>
              <a:rPr lang="en-US" altLang="zh-TW" dirty="0">
                <a:solidFill>
                  <a:srgbClr val="0070C0"/>
                </a:solidFill>
              </a:rPr>
              <a:t>nothing is learned from a failed rendezvous attempt </a:t>
            </a:r>
            <a:r>
              <a:rPr lang="en-US" altLang="zh-TW" dirty="0"/>
              <a:t>by using independent uniformly distributed random variables </a:t>
            </a:r>
          </a:p>
          <a:p>
            <a:pPr marL="393192" lvl="1" indent="0">
              <a:buNone/>
            </a:pPr>
            <a:r>
              <a:rPr lang="en-US" altLang="zh-TW" dirty="0"/>
              <a:t>-&gt; </a:t>
            </a:r>
            <a:r>
              <a:rPr lang="en-US" altLang="zh-TW" dirty="0">
                <a:solidFill>
                  <a:srgbClr val="FF0000"/>
                </a:solidFill>
              </a:rPr>
              <a:t>To learn from a failed rendezvous attempt, one should use sampling without replacement</a:t>
            </a:r>
            <a:endParaRPr lang="zh-TW" altLang="en-US" dirty="0">
              <a:solidFill>
                <a:srgbClr val="FF0000"/>
              </a:solidFill>
            </a:endParaRPr>
          </a:p>
          <a:p>
            <a:pPr lvl="1"/>
            <a:r>
              <a:rPr lang="en-US" altLang="zh-TW" dirty="0"/>
              <a:t>Method: replace the sequence of uniform hash functions by a pseudo-random permutation π</a:t>
            </a:r>
            <a:r>
              <a:rPr lang="en-US" altLang="zh-TW" sz="2000" baseline="-25000" dirty="0"/>
              <a:t>2</a:t>
            </a:r>
            <a:r>
              <a:rPr lang="en-US" altLang="zh-TW" dirty="0"/>
              <a:t> of the N channels</a:t>
            </a:r>
            <a:endParaRPr lang="zh-TW" altLang="en-US" dirty="0"/>
          </a:p>
          <a:p>
            <a:pPr lvl="1"/>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15</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spTree>
    <p:extLst>
      <p:ext uri="{BB962C8B-B14F-4D97-AF65-F5344CB8AC3E}">
        <p14:creationId xmlns:p14="http://schemas.microsoft.com/office/powerpoint/2010/main" val="185115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LSH2</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16</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5" name="圖片 4"/>
          <p:cNvPicPr>
            <a:picLocks noChangeAspect="1"/>
          </p:cNvPicPr>
          <p:nvPr/>
        </p:nvPicPr>
        <p:blipFill>
          <a:blip r:embed="rId3"/>
          <a:stretch>
            <a:fillRect/>
          </a:stretch>
        </p:blipFill>
        <p:spPr>
          <a:xfrm>
            <a:off x="932782" y="2097479"/>
            <a:ext cx="7231503" cy="3603578"/>
          </a:xfrm>
          <a:prstGeom prst="rect">
            <a:avLst/>
          </a:prstGeom>
        </p:spPr>
      </p:pic>
      <p:sp>
        <p:nvSpPr>
          <p:cNvPr id="6" name="矩形 5"/>
          <p:cNvSpPr/>
          <p:nvPr/>
        </p:nvSpPr>
        <p:spPr>
          <a:xfrm>
            <a:off x="4200939" y="4929809"/>
            <a:ext cx="1643270" cy="26504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383050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Example: Given           and</a:t>
            </a:r>
          </a:p>
          <a:p>
            <a:r>
              <a:rPr lang="en-US" altLang="zh-TW" dirty="0"/>
              <a:t>If                                        and</a:t>
            </a:r>
          </a:p>
          <a:p>
            <a:r>
              <a:rPr lang="en-US" altLang="zh-TW" dirty="0"/>
              <a:t>For user 1 ,                                                           at         .</a:t>
            </a:r>
          </a:p>
          <a:p>
            <a:r>
              <a:rPr lang="en-US" altLang="zh-TW" dirty="0"/>
              <a:t>We can compute</a:t>
            </a:r>
          </a:p>
          <a:p>
            <a:pPr marL="109728" indent="0">
              <a:buNone/>
            </a:pPr>
            <a:r>
              <a:rPr lang="en-US" altLang="zh-TW" dirty="0"/>
              <a:t>    at          . Therefore,                        for user 1. </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17</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graphicFrame>
        <p:nvGraphicFramePr>
          <p:cNvPr id="5" name="內容版面配置區 4"/>
          <p:cNvGraphicFramePr>
            <a:graphicFrameLocks/>
          </p:cNvGraphicFramePr>
          <p:nvPr>
            <p:extLst>
              <p:ext uri="{D42A27DB-BD31-4B8C-83A1-F6EECF244321}">
                <p14:modId xmlns:p14="http://schemas.microsoft.com/office/powerpoint/2010/main" val="3188836843"/>
              </p:ext>
            </p:extLst>
          </p:nvPr>
        </p:nvGraphicFramePr>
        <p:xfrm>
          <a:off x="6608116" y="4695734"/>
          <a:ext cx="1936760" cy="365760"/>
        </p:xfrm>
        <a:graphic>
          <a:graphicData uri="http://schemas.openxmlformats.org/drawingml/2006/table">
            <a:tbl>
              <a:tblPr firstRow="1" bandRow="1">
                <a:tableStyleId>{5940675A-B579-460E-94D1-54222C63F5DA}</a:tableStyleId>
              </a:tblPr>
              <a:tblGrid>
                <a:gridCol w="484190">
                  <a:extLst>
                    <a:ext uri="{9D8B030D-6E8A-4147-A177-3AD203B41FA5}">
                      <a16:colId xmlns:a16="http://schemas.microsoft.com/office/drawing/2014/main" val="3768811653"/>
                    </a:ext>
                  </a:extLst>
                </a:gridCol>
                <a:gridCol w="484190">
                  <a:extLst>
                    <a:ext uri="{9D8B030D-6E8A-4147-A177-3AD203B41FA5}">
                      <a16:colId xmlns:a16="http://schemas.microsoft.com/office/drawing/2014/main" val="92381318"/>
                    </a:ext>
                  </a:extLst>
                </a:gridCol>
                <a:gridCol w="484190">
                  <a:extLst>
                    <a:ext uri="{9D8B030D-6E8A-4147-A177-3AD203B41FA5}">
                      <a16:colId xmlns:a16="http://schemas.microsoft.com/office/drawing/2014/main" val="889542047"/>
                    </a:ext>
                  </a:extLst>
                </a:gridCol>
                <a:gridCol w="484190">
                  <a:extLst>
                    <a:ext uri="{9D8B030D-6E8A-4147-A177-3AD203B41FA5}">
                      <a16:colId xmlns:a16="http://schemas.microsoft.com/office/drawing/2014/main" val="466858274"/>
                    </a:ext>
                  </a:extLst>
                </a:gridCol>
              </a:tblGrid>
              <a:tr h="333153">
                <a:tc>
                  <a:txBody>
                    <a:bodyPr/>
                    <a:lstStyle/>
                    <a:p>
                      <a:pPr algn="ctr"/>
                      <a:r>
                        <a:rPr lang="en-US" altLang="zh-TW" dirty="0"/>
                        <a:t>0</a:t>
                      </a:r>
                      <a:endParaRPr lang="zh-TW" altLang="en-US" dirty="0"/>
                    </a:p>
                  </a:txBody>
                  <a:tcPr/>
                </a:tc>
                <a:tc>
                  <a:txBody>
                    <a:bodyPr/>
                    <a:lstStyle/>
                    <a:p>
                      <a:pPr algn="ctr"/>
                      <a:r>
                        <a:rPr lang="en-US" altLang="zh-TW" dirty="0"/>
                        <a:t>2</a:t>
                      </a:r>
                      <a:endParaRPr lang="zh-TW" altLang="en-US" dirty="0"/>
                    </a:p>
                  </a:txBody>
                  <a:tcPr>
                    <a:solidFill>
                      <a:schemeClr val="bg2"/>
                    </a:solidFill>
                  </a:tcPr>
                </a:tc>
                <a:tc>
                  <a:txBody>
                    <a:bodyPr/>
                    <a:lstStyle/>
                    <a:p>
                      <a:pPr algn="ctr"/>
                      <a:r>
                        <a:rPr lang="en-US" altLang="zh-TW" dirty="0"/>
                        <a:t>1</a:t>
                      </a:r>
                      <a:endParaRPr lang="zh-TW" altLang="en-US" dirty="0"/>
                    </a:p>
                  </a:txBody>
                  <a:tcPr>
                    <a:solidFill>
                      <a:schemeClr val="bg1"/>
                    </a:solidFill>
                  </a:tcPr>
                </a:tc>
                <a:tc>
                  <a:txBody>
                    <a:bodyPr/>
                    <a:lstStyle/>
                    <a:p>
                      <a:pPr algn="ctr"/>
                      <a:r>
                        <a:rPr lang="en-US" altLang="zh-TW" dirty="0"/>
                        <a:t>1</a:t>
                      </a:r>
                      <a:endParaRPr lang="zh-TW" altLang="en-US" dirty="0"/>
                    </a:p>
                  </a:txBody>
                  <a:tcPr>
                    <a:solidFill>
                      <a:schemeClr val="bg2"/>
                    </a:solidFill>
                  </a:tcPr>
                </a:tc>
                <a:extLst>
                  <a:ext uri="{0D108BD9-81ED-4DB2-BD59-A6C34878D82A}">
                    <a16:rowId xmlns:a16="http://schemas.microsoft.com/office/drawing/2014/main" val="2507726990"/>
                  </a:ext>
                </a:extLst>
              </a:tr>
            </a:tbl>
          </a:graphicData>
        </a:graphic>
      </p:graphicFrame>
      <p:graphicFrame>
        <p:nvGraphicFramePr>
          <p:cNvPr id="6" name="內容版面配置區 4"/>
          <p:cNvGraphicFramePr>
            <a:graphicFrameLocks/>
          </p:cNvGraphicFramePr>
          <p:nvPr>
            <p:extLst>
              <p:ext uri="{D42A27DB-BD31-4B8C-83A1-F6EECF244321}">
                <p14:modId xmlns:p14="http://schemas.microsoft.com/office/powerpoint/2010/main" val="1806050113"/>
              </p:ext>
            </p:extLst>
          </p:nvPr>
        </p:nvGraphicFramePr>
        <p:xfrm>
          <a:off x="6621211" y="5198246"/>
          <a:ext cx="1936760" cy="391149"/>
        </p:xfrm>
        <a:graphic>
          <a:graphicData uri="http://schemas.openxmlformats.org/drawingml/2006/table">
            <a:tbl>
              <a:tblPr firstRow="1" bandRow="1">
                <a:tableStyleId>{5940675A-B579-460E-94D1-54222C63F5DA}</a:tableStyleId>
              </a:tblPr>
              <a:tblGrid>
                <a:gridCol w="484190">
                  <a:extLst>
                    <a:ext uri="{9D8B030D-6E8A-4147-A177-3AD203B41FA5}">
                      <a16:colId xmlns:a16="http://schemas.microsoft.com/office/drawing/2014/main" val="3768811653"/>
                    </a:ext>
                  </a:extLst>
                </a:gridCol>
                <a:gridCol w="484190">
                  <a:extLst>
                    <a:ext uri="{9D8B030D-6E8A-4147-A177-3AD203B41FA5}">
                      <a16:colId xmlns:a16="http://schemas.microsoft.com/office/drawing/2014/main" val="92381318"/>
                    </a:ext>
                  </a:extLst>
                </a:gridCol>
                <a:gridCol w="484190">
                  <a:extLst>
                    <a:ext uri="{9D8B030D-6E8A-4147-A177-3AD203B41FA5}">
                      <a16:colId xmlns:a16="http://schemas.microsoft.com/office/drawing/2014/main" val="889542047"/>
                    </a:ext>
                  </a:extLst>
                </a:gridCol>
                <a:gridCol w="484190">
                  <a:extLst>
                    <a:ext uri="{9D8B030D-6E8A-4147-A177-3AD203B41FA5}">
                      <a16:colId xmlns:a16="http://schemas.microsoft.com/office/drawing/2014/main" val="466858274"/>
                    </a:ext>
                  </a:extLst>
                </a:gridCol>
              </a:tblGrid>
              <a:tr h="391149">
                <a:tc>
                  <a:txBody>
                    <a:bodyPr/>
                    <a:lstStyle/>
                    <a:p>
                      <a:pPr algn="ctr"/>
                      <a:r>
                        <a:rPr lang="en-US" altLang="zh-TW" dirty="0"/>
                        <a:t>2</a:t>
                      </a:r>
                      <a:endParaRPr lang="zh-TW" altLang="en-US" dirty="0"/>
                    </a:p>
                  </a:txBody>
                  <a:tcPr/>
                </a:tc>
                <a:tc>
                  <a:txBody>
                    <a:bodyPr/>
                    <a:lstStyle/>
                    <a:p>
                      <a:pPr algn="ctr"/>
                      <a:r>
                        <a:rPr lang="en-US" altLang="zh-TW" dirty="0"/>
                        <a:t>2</a:t>
                      </a:r>
                      <a:endParaRPr lang="zh-TW" altLang="en-US" dirty="0"/>
                    </a:p>
                  </a:txBody>
                  <a:tcPr>
                    <a:solidFill>
                      <a:schemeClr val="bg2"/>
                    </a:solidFill>
                  </a:tcPr>
                </a:tc>
                <a:tc>
                  <a:txBody>
                    <a:bodyPr/>
                    <a:lstStyle/>
                    <a:p>
                      <a:pPr algn="ctr"/>
                      <a:r>
                        <a:rPr lang="en-US" altLang="zh-TW" dirty="0"/>
                        <a:t>3</a:t>
                      </a:r>
                      <a:endParaRPr lang="zh-TW" altLang="en-US" dirty="0"/>
                    </a:p>
                  </a:txBody>
                  <a:tcPr>
                    <a:solidFill>
                      <a:schemeClr val="bg1"/>
                    </a:solidFill>
                  </a:tcPr>
                </a:tc>
                <a:tc>
                  <a:txBody>
                    <a:bodyPr/>
                    <a:lstStyle/>
                    <a:p>
                      <a:pPr algn="ctr"/>
                      <a:r>
                        <a:rPr lang="en-US" altLang="zh-TW" dirty="0"/>
                        <a:t>1</a:t>
                      </a:r>
                      <a:endParaRPr lang="zh-TW" altLang="en-US" dirty="0"/>
                    </a:p>
                  </a:txBody>
                  <a:tcPr>
                    <a:solidFill>
                      <a:schemeClr val="bg2"/>
                    </a:solidFill>
                  </a:tcPr>
                </a:tc>
                <a:extLst>
                  <a:ext uri="{0D108BD9-81ED-4DB2-BD59-A6C34878D82A}">
                    <a16:rowId xmlns:a16="http://schemas.microsoft.com/office/drawing/2014/main" val="2507726990"/>
                  </a:ext>
                </a:extLst>
              </a:tr>
            </a:tbl>
          </a:graphicData>
        </a:graphic>
      </p:graphicFrame>
      <p:sp>
        <p:nvSpPr>
          <p:cNvPr id="7" name="文字方塊 6"/>
          <p:cNvSpPr txBox="1"/>
          <p:nvPr/>
        </p:nvSpPr>
        <p:spPr>
          <a:xfrm>
            <a:off x="3976416" y="4655736"/>
            <a:ext cx="2380716" cy="369332"/>
          </a:xfrm>
          <a:prstGeom prst="rect">
            <a:avLst/>
          </a:prstGeom>
          <a:noFill/>
        </p:spPr>
        <p:txBody>
          <a:bodyPr wrap="none" rtlCol="0">
            <a:spAutoFit/>
          </a:bodyPr>
          <a:lstStyle/>
          <a:p>
            <a:r>
              <a:rPr lang="en-US" altLang="zh-TW" dirty="0"/>
              <a:t>CH sequence for User 1</a:t>
            </a:r>
            <a:endParaRPr lang="zh-TW" altLang="en-US" dirty="0"/>
          </a:p>
        </p:txBody>
      </p:sp>
      <p:sp>
        <p:nvSpPr>
          <p:cNvPr id="8" name="文字方塊 7"/>
          <p:cNvSpPr txBox="1"/>
          <p:nvPr/>
        </p:nvSpPr>
        <p:spPr>
          <a:xfrm>
            <a:off x="3989511" y="5261992"/>
            <a:ext cx="2380716" cy="369332"/>
          </a:xfrm>
          <a:prstGeom prst="rect">
            <a:avLst/>
          </a:prstGeom>
          <a:noFill/>
        </p:spPr>
        <p:txBody>
          <a:bodyPr wrap="none" rtlCol="0">
            <a:spAutoFit/>
          </a:bodyPr>
          <a:lstStyle/>
          <a:p>
            <a:r>
              <a:rPr lang="en-US" altLang="zh-TW" dirty="0"/>
              <a:t>CH sequence for User 2</a:t>
            </a:r>
            <a:endParaRPr lang="zh-TW" altLang="en-US" dirty="0"/>
          </a:p>
        </p:txBody>
      </p:sp>
      <p:graphicFrame>
        <p:nvGraphicFramePr>
          <p:cNvPr id="9" name="內容版面配置區 4"/>
          <p:cNvGraphicFramePr>
            <a:graphicFrameLocks/>
          </p:cNvGraphicFramePr>
          <p:nvPr>
            <p:extLst>
              <p:ext uri="{D42A27DB-BD31-4B8C-83A1-F6EECF244321}">
                <p14:modId xmlns:p14="http://schemas.microsoft.com/office/powerpoint/2010/main" val="3547922472"/>
              </p:ext>
            </p:extLst>
          </p:nvPr>
        </p:nvGraphicFramePr>
        <p:xfrm>
          <a:off x="1588435" y="4637817"/>
          <a:ext cx="1936760" cy="365760"/>
        </p:xfrm>
        <a:graphic>
          <a:graphicData uri="http://schemas.openxmlformats.org/drawingml/2006/table">
            <a:tbl>
              <a:tblPr firstRow="1" bandRow="1">
                <a:tableStyleId>{5940675A-B579-460E-94D1-54222C63F5DA}</a:tableStyleId>
              </a:tblPr>
              <a:tblGrid>
                <a:gridCol w="484190">
                  <a:extLst>
                    <a:ext uri="{9D8B030D-6E8A-4147-A177-3AD203B41FA5}">
                      <a16:colId xmlns:a16="http://schemas.microsoft.com/office/drawing/2014/main" val="3768811653"/>
                    </a:ext>
                  </a:extLst>
                </a:gridCol>
                <a:gridCol w="484190">
                  <a:extLst>
                    <a:ext uri="{9D8B030D-6E8A-4147-A177-3AD203B41FA5}">
                      <a16:colId xmlns:a16="http://schemas.microsoft.com/office/drawing/2014/main" val="92381318"/>
                    </a:ext>
                  </a:extLst>
                </a:gridCol>
                <a:gridCol w="484190">
                  <a:extLst>
                    <a:ext uri="{9D8B030D-6E8A-4147-A177-3AD203B41FA5}">
                      <a16:colId xmlns:a16="http://schemas.microsoft.com/office/drawing/2014/main" val="889542047"/>
                    </a:ext>
                  </a:extLst>
                </a:gridCol>
                <a:gridCol w="484190">
                  <a:extLst>
                    <a:ext uri="{9D8B030D-6E8A-4147-A177-3AD203B41FA5}">
                      <a16:colId xmlns:a16="http://schemas.microsoft.com/office/drawing/2014/main" val="466858274"/>
                    </a:ext>
                  </a:extLst>
                </a:gridCol>
              </a:tblGrid>
              <a:tr h="313894">
                <a:tc>
                  <a:txBody>
                    <a:bodyPr/>
                    <a:lstStyle/>
                    <a:p>
                      <a:pPr algn="ctr"/>
                      <a:r>
                        <a:rPr lang="en-US" altLang="zh-TW" dirty="0"/>
                        <a:t>0</a:t>
                      </a:r>
                      <a:endParaRPr lang="zh-TW" altLang="en-US" dirty="0"/>
                    </a:p>
                  </a:txBody>
                  <a:tcPr/>
                </a:tc>
                <a:tc>
                  <a:txBody>
                    <a:bodyPr/>
                    <a:lstStyle/>
                    <a:p>
                      <a:pPr algn="ctr"/>
                      <a:r>
                        <a:rPr lang="en-US" altLang="zh-TW" dirty="0"/>
                        <a:t>2</a:t>
                      </a:r>
                      <a:endParaRPr lang="zh-TW" altLang="en-US" dirty="0"/>
                    </a:p>
                  </a:txBody>
                  <a:tcPr>
                    <a:solidFill>
                      <a:schemeClr val="bg1"/>
                    </a:solidFill>
                  </a:tcPr>
                </a:tc>
                <a:tc>
                  <a:txBody>
                    <a:bodyPr/>
                    <a:lstStyle/>
                    <a:p>
                      <a:pPr algn="ctr"/>
                      <a:r>
                        <a:rPr lang="en-US" altLang="zh-TW" dirty="0"/>
                        <a:t>1</a:t>
                      </a:r>
                      <a:endParaRPr lang="zh-TW" altLang="en-US" dirty="0"/>
                    </a:p>
                  </a:txBody>
                  <a:tcPr>
                    <a:solidFill>
                      <a:schemeClr val="bg1"/>
                    </a:solidFill>
                  </a:tcPr>
                </a:tc>
                <a:tc>
                  <a:txBody>
                    <a:bodyPr/>
                    <a:lstStyle/>
                    <a:p>
                      <a:pPr algn="ctr"/>
                      <a:r>
                        <a:rPr lang="en-US" altLang="zh-TW" dirty="0"/>
                        <a:t>1</a:t>
                      </a:r>
                      <a:endParaRPr lang="zh-TW" altLang="en-US" dirty="0"/>
                    </a:p>
                  </a:txBody>
                  <a:tcPr>
                    <a:solidFill>
                      <a:schemeClr val="bg1"/>
                    </a:solidFill>
                  </a:tcPr>
                </a:tc>
                <a:extLst>
                  <a:ext uri="{0D108BD9-81ED-4DB2-BD59-A6C34878D82A}">
                    <a16:rowId xmlns:a16="http://schemas.microsoft.com/office/drawing/2014/main" val="2507726990"/>
                  </a:ext>
                </a:extLst>
              </a:tr>
            </a:tbl>
          </a:graphicData>
        </a:graphic>
      </p:graphicFrame>
      <p:pic>
        <p:nvPicPr>
          <p:cNvPr id="11" name="圖片 10" descr="\documentclass{article}&#10;\usepackage{amsmath}&#10;\pagestyle{empty}&#10;\begin{document}&#10;&#10;&#10; $i^*={\rm argmin}_{0 \le i \le n-1}((\pi_1(c_i)-\pi_2(t))\;\mod\;N)$&#10;&#10;\end{document}" title="IguanaTex Bitmap Display"/>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3235361" y="2952244"/>
            <a:ext cx="4341135" cy="239114"/>
          </a:xfrm>
          <a:prstGeom prst="rect">
            <a:avLst/>
          </a:prstGeom>
        </p:spPr>
      </p:pic>
      <p:pic>
        <p:nvPicPr>
          <p:cNvPr id="12" name="圖片 11" descr="\documentclass{article}&#10;\usepackage{amsmath}&#10;\pagestyle{empty}&#10;\begin{document}&#10;&#10;${\bf c_1}=\{0,1,2\}$&#10;&#10;&#10;\end{document}" title="IguanaTex Bitmap Display"/>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4351752" y="1575821"/>
            <a:ext cx="1686257" cy="301504"/>
          </a:xfrm>
          <a:prstGeom prst="rect">
            <a:avLst/>
          </a:prstGeom>
        </p:spPr>
      </p:pic>
      <p:pic>
        <p:nvPicPr>
          <p:cNvPr id="13" name="圖片 12" descr="\documentclass{article}&#10;\usepackage{amsmath}&#10;\pagestyle{empty}&#10;\begin{document}&#10;&#10;&#10;${\bf c_2} = \{1,2,3\}$&#10;&#10;\end{document}" title="IguanaTex Bitmap Display"/>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6256411" y="1561462"/>
            <a:ext cx="1554748" cy="277990"/>
          </a:xfrm>
          <a:prstGeom prst="rect">
            <a:avLst/>
          </a:prstGeom>
        </p:spPr>
      </p:pic>
      <p:pic>
        <p:nvPicPr>
          <p:cNvPr id="15" name="圖片 14" descr="\documentclass{article}&#10;\usepackage{amsmath}&#10;\pagestyle{empty}&#10;\begin{document}&#10;&#10;$\pi_1 = (0123) \mapsto (0312)$&#10;&#10;&#10;\end{document}" title="IguanaTex Bitmap Display"/>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1320800" y="2038682"/>
            <a:ext cx="2562577" cy="275919"/>
          </a:xfrm>
          <a:prstGeom prst="rect">
            <a:avLst/>
          </a:prstGeom>
        </p:spPr>
      </p:pic>
      <p:pic>
        <p:nvPicPr>
          <p:cNvPr id="17" name="圖片 16" descr="\documentclass{article}&#10;\usepackage{amsmath}&#10;\pagestyle{empty}&#10;\begin{document}&#10;&#10;&#10;$\pi_2 = (0123) \mapsto (0123)$&#10;&#10;\end{document}" title="IguanaTex Bitmap Display"/>
          <p:cNvPicPr>
            <a:picLocks noChangeAspect="1"/>
          </p:cNvPicPr>
          <p:nvPr>
            <p:custDataLst>
              <p:tags r:id="rId5"/>
            </p:custDataLst>
          </p:nvPr>
        </p:nvPicPr>
        <p:blipFill>
          <a:blip r:embed="rId21">
            <a:extLst>
              <a:ext uri="{28A0092B-C50C-407E-A947-70E740481C1C}">
                <a14:useLocalDpi xmlns:a14="http://schemas.microsoft.com/office/drawing/2010/main" val="0"/>
              </a:ext>
            </a:extLst>
          </a:blip>
          <a:stretch>
            <a:fillRect/>
          </a:stretch>
        </p:blipFill>
        <p:spPr>
          <a:xfrm>
            <a:off x="4783032" y="2052306"/>
            <a:ext cx="2363428" cy="254476"/>
          </a:xfrm>
          <a:prstGeom prst="rect">
            <a:avLst/>
          </a:prstGeom>
        </p:spPr>
      </p:pic>
      <p:pic>
        <p:nvPicPr>
          <p:cNvPr id="18" name="圖片 17" descr="\documentclass{article}&#10;\usepackage{amsmath}&#10;\pagestyle{empty}&#10;\begin{document}&#10;&#10;$t=0$&#10;&#10;&#10;\end{document}" title="IguanaTex Bitmap Display"/>
          <p:cNvPicPr>
            <a:picLocks noChangeAspect="1"/>
          </p:cNvPicPr>
          <p:nvPr>
            <p:custDataLst>
              <p:tags r:id="rId6"/>
            </p:custDataLst>
          </p:nvPr>
        </p:nvPicPr>
        <p:blipFill>
          <a:blip r:embed="rId22">
            <a:extLst>
              <a:ext uri="{28A0092B-C50C-407E-A947-70E740481C1C}">
                <a14:useLocalDpi xmlns:a14="http://schemas.microsoft.com/office/drawing/2010/main" val="0"/>
              </a:ext>
            </a:extLst>
          </a:blip>
          <a:stretch>
            <a:fillRect/>
          </a:stretch>
        </p:blipFill>
        <p:spPr>
          <a:xfrm>
            <a:off x="7146460" y="2521095"/>
            <a:ext cx="600895" cy="192964"/>
          </a:xfrm>
          <a:prstGeom prst="rect">
            <a:avLst/>
          </a:prstGeom>
        </p:spPr>
      </p:pic>
      <p:pic>
        <p:nvPicPr>
          <p:cNvPr id="19" name="圖片 18" descr="\documentclass{article}&#10;\usepackage{amsmath}&#10;\pagestyle{empty}&#10;\begin{document}&#10;&#10;&#10;$\pi_2(0)=0, \pi_1(0)=0, \pi_1(1) = 1, \pi_1(2) = 3$&#10;&#10;\end{document}" title="IguanaTex Bitmap Display"/>
          <p:cNvPicPr>
            <a:picLocks noChangeAspect="1"/>
          </p:cNvPicPr>
          <p:nvPr>
            <p:custDataLst>
              <p:tags r:id="rId7"/>
            </p:custDataLst>
          </p:nvPr>
        </p:nvPicPr>
        <p:blipFill rotWithShape="1">
          <a:blip r:embed="rId23">
            <a:extLst>
              <a:ext uri="{28A0092B-C50C-407E-A947-70E740481C1C}">
                <a14:useLocalDpi xmlns:a14="http://schemas.microsoft.com/office/drawing/2010/main" val="0"/>
              </a:ext>
            </a:extLst>
          </a:blip>
          <a:srcRect t="-1" r="49397" b="-7480"/>
          <a:stretch/>
        </p:blipFill>
        <p:spPr>
          <a:xfrm>
            <a:off x="2464214" y="2563168"/>
            <a:ext cx="2133186" cy="256232"/>
          </a:xfrm>
          <a:prstGeom prst="rect">
            <a:avLst/>
          </a:prstGeom>
        </p:spPr>
      </p:pic>
      <p:pic>
        <p:nvPicPr>
          <p:cNvPr id="20" name="圖片 19" descr="\documentclass{article}&#10;\usepackage{amsmath}&#10;\pagestyle{empty}&#10;\begin{document}&#10;&#10;$i^*$&#10;&#10;&#10;\end{document}" title="IguanaTex Bitmap Display"/>
          <p:cNvPicPr>
            <a:picLocks noChangeAspect="1"/>
          </p:cNvPicPr>
          <p:nvPr>
            <p:custDataLst>
              <p:tags r:id="rId8"/>
            </p:custDataLst>
          </p:nvPr>
        </p:nvPicPr>
        <p:blipFill>
          <a:blip r:embed="rId24">
            <a:extLst>
              <a:ext uri="{28A0092B-C50C-407E-A947-70E740481C1C}">
                <a14:useLocalDpi xmlns:a14="http://schemas.microsoft.com/office/drawing/2010/main" val="0"/>
              </a:ext>
            </a:extLst>
          </a:blip>
          <a:stretch>
            <a:fillRect/>
          </a:stretch>
        </p:blipFill>
        <p:spPr>
          <a:xfrm>
            <a:off x="744872" y="4737488"/>
            <a:ext cx="149130" cy="155848"/>
          </a:xfrm>
          <a:prstGeom prst="rect">
            <a:avLst/>
          </a:prstGeom>
        </p:spPr>
      </p:pic>
      <p:pic>
        <p:nvPicPr>
          <p:cNvPr id="21" name="圖片 20" descr="\documentclass{article}&#10;\usepackage{amsmath}&#10;\pagestyle{empty}&#10;\begin{document}&#10;&#10;&#10;$=0$&#10;&#10;\end{document}" title="IguanaTex Bitmap Display"/>
          <p:cNvPicPr>
            <a:picLocks noChangeAspect="1"/>
          </p:cNvPicPr>
          <p:nvPr>
            <p:custDataLst>
              <p:tags r:id="rId9"/>
            </p:custDataLst>
          </p:nvPr>
        </p:nvPicPr>
        <p:blipFill>
          <a:blip r:embed="rId25">
            <a:extLst>
              <a:ext uri="{28A0092B-C50C-407E-A947-70E740481C1C}">
                <a14:useLocalDpi xmlns:a14="http://schemas.microsoft.com/office/drawing/2010/main" val="0"/>
              </a:ext>
            </a:extLst>
          </a:blip>
          <a:stretch>
            <a:fillRect/>
          </a:stretch>
        </p:blipFill>
        <p:spPr>
          <a:xfrm>
            <a:off x="7678096" y="2963710"/>
            <a:ext cx="370286" cy="173714"/>
          </a:xfrm>
          <a:prstGeom prst="rect">
            <a:avLst/>
          </a:prstGeom>
        </p:spPr>
      </p:pic>
      <p:pic>
        <p:nvPicPr>
          <p:cNvPr id="22" name="圖片 21" descr="\documentclass{article}&#10;\usepackage{amsmath}&#10;\pagestyle{empty}&#10;\begin{document}&#10;&#10;$t=0$&#10;&#10;&#10;\end{document}" title="IguanaTex Bitmap Display"/>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1328329" y="3441139"/>
            <a:ext cx="600895" cy="192964"/>
          </a:xfrm>
          <a:prstGeom prst="rect">
            <a:avLst/>
          </a:prstGeom>
        </p:spPr>
      </p:pic>
      <p:pic>
        <p:nvPicPr>
          <p:cNvPr id="26" name="圖片 25" descr="\documentclass{article}&#10;\usepackage{amsmath}&#10;\pagestyle{empty}&#10;\begin{document}&#10;&#10;$c(0)=c_{i^*}=0$&#10;&#10;&#10;\end{document}" title="IguanaTex Bitmap Display"/>
          <p:cNvPicPr>
            <a:picLocks noChangeAspect="1"/>
          </p:cNvPicPr>
          <p:nvPr>
            <p:custDataLst>
              <p:tags r:id="rId11"/>
            </p:custDataLst>
          </p:nvPr>
        </p:nvPicPr>
        <p:blipFill>
          <a:blip r:embed="rId26">
            <a:extLst>
              <a:ext uri="{28A0092B-C50C-407E-A947-70E740481C1C}">
                <a14:useLocalDpi xmlns:a14="http://schemas.microsoft.com/office/drawing/2010/main" val="0"/>
              </a:ext>
            </a:extLst>
          </a:blip>
          <a:stretch>
            <a:fillRect/>
          </a:stretch>
        </p:blipFill>
        <p:spPr>
          <a:xfrm>
            <a:off x="3680214" y="3380779"/>
            <a:ext cx="1514667" cy="254476"/>
          </a:xfrm>
          <a:prstGeom prst="rect">
            <a:avLst/>
          </a:prstGeom>
        </p:spPr>
      </p:pic>
      <p:graphicFrame>
        <p:nvGraphicFramePr>
          <p:cNvPr id="27" name="內容版面配置區 4"/>
          <p:cNvGraphicFramePr>
            <a:graphicFrameLocks/>
          </p:cNvGraphicFramePr>
          <p:nvPr>
            <p:extLst>
              <p:ext uri="{D42A27DB-BD31-4B8C-83A1-F6EECF244321}">
                <p14:modId xmlns:p14="http://schemas.microsoft.com/office/powerpoint/2010/main" val="1014296688"/>
              </p:ext>
            </p:extLst>
          </p:nvPr>
        </p:nvGraphicFramePr>
        <p:xfrm>
          <a:off x="1588435" y="5176121"/>
          <a:ext cx="1936760" cy="365760"/>
        </p:xfrm>
        <a:graphic>
          <a:graphicData uri="http://schemas.openxmlformats.org/drawingml/2006/table">
            <a:tbl>
              <a:tblPr firstRow="1" bandRow="1">
                <a:tableStyleId>{5940675A-B579-460E-94D1-54222C63F5DA}</a:tableStyleId>
              </a:tblPr>
              <a:tblGrid>
                <a:gridCol w="484190">
                  <a:extLst>
                    <a:ext uri="{9D8B030D-6E8A-4147-A177-3AD203B41FA5}">
                      <a16:colId xmlns:a16="http://schemas.microsoft.com/office/drawing/2014/main" val="3768811653"/>
                    </a:ext>
                  </a:extLst>
                </a:gridCol>
                <a:gridCol w="484190">
                  <a:extLst>
                    <a:ext uri="{9D8B030D-6E8A-4147-A177-3AD203B41FA5}">
                      <a16:colId xmlns:a16="http://schemas.microsoft.com/office/drawing/2014/main" val="92381318"/>
                    </a:ext>
                  </a:extLst>
                </a:gridCol>
                <a:gridCol w="484190">
                  <a:extLst>
                    <a:ext uri="{9D8B030D-6E8A-4147-A177-3AD203B41FA5}">
                      <a16:colId xmlns:a16="http://schemas.microsoft.com/office/drawing/2014/main" val="889542047"/>
                    </a:ext>
                  </a:extLst>
                </a:gridCol>
                <a:gridCol w="484190">
                  <a:extLst>
                    <a:ext uri="{9D8B030D-6E8A-4147-A177-3AD203B41FA5}">
                      <a16:colId xmlns:a16="http://schemas.microsoft.com/office/drawing/2014/main" val="466858274"/>
                    </a:ext>
                  </a:extLst>
                </a:gridCol>
              </a:tblGrid>
              <a:tr h="313894">
                <a:tc>
                  <a:txBody>
                    <a:bodyPr/>
                    <a:lstStyle/>
                    <a:p>
                      <a:pPr algn="ctr"/>
                      <a:r>
                        <a:rPr lang="en-US" altLang="zh-TW" dirty="0"/>
                        <a:t>1</a:t>
                      </a:r>
                      <a:endParaRPr lang="zh-TW" altLang="en-US" dirty="0"/>
                    </a:p>
                  </a:txBody>
                  <a:tcPr/>
                </a:tc>
                <a:tc>
                  <a:txBody>
                    <a:bodyPr/>
                    <a:lstStyle/>
                    <a:p>
                      <a:pPr algn="ctr"/>
                      <a:r>
                        <a:rPr lang="en-US" altLang="zh-TW" dirty="0"/>
                        <a:t>1</a:t>
                      </a:r>
                      <a:endParaRPr lang="zh-TW" altLang="en-US" dirty="0"/>
                    </a:p>
                  </a:txBody>
                  <a:tcPr>
                    <a:solidFill>
                      <a:schemeClr val="bg1"/>
                    </a:solidFill>
                  </a:tcPr>
                </a:tc>
                <a:tc>
                  <a:txBody>
                    <a:bodyPr/>
                    <a:lstStyle/>
                    <a:p>
                      <a:pPr algn="ctr"/>
                      <a:r>
                        <a:rPr lang="en-US" altLang="zh-TW" dirty="0"/>
                        <a:t>2</a:t>
                      </a:r>
                      <a:endParaRPr lang="zh-TW" altLang="en-US" dirty="0"/>
                    </a:p>
                  </a:txBody>
                  <a:tcPr>
                    <a:solidFill>
                      <a:schemeClr val="bg1"/>
                    </a:solidFill>
                  </a:tcPr>
                </a:tc>
                <a:tc>
                  <a:txBody>
                    <a:bodyPr/>
                    <a:lstStyle/>
                    <a:p>
                      <a:pPr algn="ctr"/>
                      <a:r>
                        <a:rPr lang="en-US" altLang="zh-TW" dirty="0"/>
                        <a:t>0</a:t>
                      </a:r>
                      <a:endParaRPr lang="zh-TW" altLang="en-US" dirty="0"/>
                    </a:p>
                  </a:txBody>
                  <a:tcPr>
                    <a:solidFill>
                      <a:schemeClr val="bg1"/>
                    </a:solidFill>
                  </a:tcPr>
                </a:tc>
                <a:extLst>
                  <a:ext uri="{0D108BD9-81ED-4DB2-BD59-A6C34878D82A}">
                    <a16:rowId xmlns:a16="http://schemas.microsoft.com/office/drawing/2014/main" val="2507726990"/>
                  </a:ext>
                </a:extLst>
              </a:tr>
            </a:tbl>
          </a:graphicData>
        </a:graphic>
      </p:graphicFrame>
      <p:pic>
        <p:nvPicPr>
          <p:cNvPr id="28" name="圖片 27" descr="\documentclass{article}&#10;\usepackage{amsmath}&#10;\pagestyle{empty}&#10;\begin{document}&#10;&#10;$i^*$&#10;&#10;&#10;\end{document}" title="IguanaTex Bitmap Display"/>
          <p:cNvPicPr>
            <a:picLocks noChangeAspect="1"/>
          </p:cNvPicPr>
          <p:nvPr>
            <p:custDataLst>
              <p:tags r:id="rId12"/>
            </p:custDataLst>
          </p:nvPr>
        </p:nvPicPr>
        <p:blipFill>
          <a:blip r:embed="rId24">
            <a:extLst>
              <a:ext uri="{28A0092B-C50C-407E-A947-70E740481C1C}">
                <a14:useLocalDpi xmlns:a14="http://schemas.microsoft.com/office/drawing/2010/main" val="0"/>
              </a:ext>
            </a:extLst>
          </a:blip>
          <a:stretch>
            <a:fillRect/>
          </a:stretch>
        </p:blipFill>
        <p:spPr>
          <a:xfrm>
            <a:off x="744365" y="5279403"/>
            <a:ext cx="149130" cy="155848"/>
          </a:xfrm>
          <a:prstGeom prst="rect">
            <a:avLst/>
          </a:prstGeom>
        </p:spPr>
      </p:pic>
      <p:pic>
        <p:nvPicPr>
          <p:cNvPr id="29" name="圖片 28" descr="\documentclass{article}&#10;\usepackage{amsmath}&#10;\pagestyle{empty}&#10;\begin{document}&#10;&#10;$\pi_1(1)=3, \pi_1(2)=1$&#10;&#10;&#10;\end{document}" title="IguanaTex Bitmap Display"/>
          <p:cNvPicPr>
            <a:picLocks noChangeAspect="1"/>
          </p:cNvPicPr>
          <p:nvPr>
            <p:custDataLst>
              <p:tags r:id="rId13"/>
            </p:custDataLst>
          </p:nvPr>
        </p:nvPicPr>
        <p:blipFill>
          <a:blip r:embed="rId27">
            <a:extLst>
              <a:ext uri="{28A0092B-C50C-407E-A947-70E740481C1C}">
                <a14:useLocalDpi xmlns:a14="http://schemas.microsoft.com/office/drawing/2010/main" val="0"/>
              </a:ext>
            </a:extLst>
          </a:blip>
          <a:stretch>
            <a:fillRect/>
          </a:stretch>
        </p:blipFill>
        <p:spPr>
          <a:xfrm>
            <a:off x="4597400" y="2530928"/>
            <a:ext cx="2176000" cy="254476"/>
          </a:xfrm>
          <a:prstGeom prst="rect">
            <a:avLst/>
          </a:prstGeom>
        </p:spPr>
      </p:pic>
      <p:pic>
        <p:nvPicPr>
          <p:cNvPr id="10" name="圖片 9" descr="\documentclass{article}&#10;\usepackage{amsmath}&#10;\pagestyle{empty}&#10;\begin{document}&#10;&#10;&#10;$N=4$&#10;&#10;\end{document}" title="IguanaTex Bitmap Display"/>
          <p:cNvPicPr>
            <a:picLocks noChangeAspect="1"/>
          </p:cNvPicPr>
          <p:nvPr>
            <p:custDataLst>
              <p:tags r:id="rId14"/>
            </p:custDataLst>
          </p:nvPr>
        </p:nvPicPr>
        <p:blipFill>
          <a:blip r:embed="rId28">
            <a:extLst>
              <a:ext uri="{28A0092B-C50C-407E-A947-70E740481C1C}">
                <a14:useLocalDpi xmlns:a14="http://schemas.microsoft.com/office/drawing/2010/main" val="0"/>
              </a:ext>
            </a:extLst>
          </a:blip>
          <a:stretch>
            <a:fillRect/>
          </a:stretch>
        </p:blipFill>
        <p:spPr>
          <a:xfrm>
            <a:off x="3053385" y="1669861"/>
            <a:ext cx="679619" cy="172190"/>
          </a:xfrm>
          <a:prstGeom prst="rect">
            <a:avLst/>
          </a:prstGeom>
        </p:spPr>
      </p:pic>
    </p:spTree>
    <p:extLst>
      <p:ext uri="{BB962C8B-B14F-4D97-AF65-F5344CB8AC3E}">
        <p14:creationId xmlns:p14="http://schemas.microsoft.com/office/powerpoint/2010/main" val="142365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 </a:t>
            </a:r>
          </a:p>
          <a:p>
            <a:pPr marL="109728" indent="0">
              <a:buNone/>
            </a:pPr>
            <a:r>
              <a:rPr lang="en-US" altLang="zh-TW" dirty="0"/>
              <a:t>Consider the sym/sync/hetero/global MRP. Assume that the two users use the LSH2 algorithm to generate their CH sequences and that the two random permutations π</a:t>
            </a:r>
            <a:r>
              <a:rPr lang="en-US" altLang="zh-TW" sz="2000" baseline="-25000" dirty="0"/>
              <a:t>1</a:t>
            </a:r>
            <a:r>
              <a:rPr lang="en-US" altLang="zh-TW" dirty="0"/>
              <a:t> and π</a:t>
            </a:r>
            <a:r>
              <a:rPr lang="en-US" altLang="zh-TW" sz="2000" baseline="-25000" dirty="0"/>
              <a:t>2</a:t>
            </a:r>
            <a:r>
              <a:rPr lang="en-US" altLang="zh-TW" dirty="0"/>
              <a:t> are independent. Then the </a:t>
            </a:r>
            <a:r>
              <a:rPr lang="en-US" altLang="zh-TW" dirty="0">
                <a:solidFill>
                  <a:srgbClr val="FF0000"/>
                </a:solidFill>
              </a:rPr>
              <a:t>MTTR is bounded by N</a:t>
            </a:r>
            <a:r>
              <a:rPr lang="en-US" altLang="zh-TW" dirty="0"/>
              <a:t>, and the </a:t>
            </a:r>
            <a:r>
              <a:rPr lang="en-US" altLang="zh-TW" dirty="0">
                <a:solidFill>
                  <a:srgbClr val="FF0000"/>
                </a:solidFill>
              </a:rPr>
              <a:t>ETTR approaches 1/J </a:t>
            </a:r>
            <a:r>
              <a:rPr lang="en-US" altLang="zh-TW" dirty="0"/>
              <a:t>when N → ∞.</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18</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5" name="圖片 4"/>
          <p:cNvPicPr>
            <a:picLocks noChangeAspect="1"/>
          </p:cNvPicPr>
          <p:nvPr/>
        </p:nvPicPr>
        <p:blipFill>
          <a:blip r:embed="rId3"/>
          <a:stretch>
            <a:fillRect/>
          </a:stretch>
        </p:blipFill>
        <p:spPr>
          <a:xfrm>
            <a:off x="2234576" y="4100192"/>
            <a:ext cx="4287191" cy="798380"/>
          </a:xfrm>
          <a:prstGeom prst="rect">
            <a:avLst/>
          </a:prstGeom>
        </p:spPr>
      </p:pic>
    </p:spTree>
    <p:extLst>
      <p:ext uri="{BB962C8B-B14F-4D97-AF65-F5344CB8AC3E}">
        <p14:creationId xmlns:p14="http://schemas.microsoft.com/office/powerpoint/2010/main" val="327690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To show that the MTTR is bounded above by     , let       be the inverse permutation of        Suppose that channel </a:t>
            </a:r>
          </a:p>
          <a:p>
            <a:pPr marL="109728" indent="0">
              <a:buNone/>
            </a:pPr>
            <a:r>
              <a:rPr lang="en-US" altLang="zh-TW" dirty="0"/>
              <a:t>        is a common channel. </a:t>
            </a:r>
          </a:p>
          <a:p>
            <a:r>
              <a:rPr lang="en-US" altLang="zh-TW" dirty="0"/>
              <a:t>Then we have from the LSH2 algorithm that both users hop on channel     at time </a:t>
            </a:r>
          </a:p>
          <a:p>
            <a:r>
              <a:rPr lang="en-US" altLang="zh-TW" dirty="0"/>
              <a:t>As such, the two users rendezvous within      time slots.         </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19</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5" name="圖片 4" descr="\documentclass{article}&#10;\usepackage{amsmath}&#10;\pagestyle{empty}&#10;\begin{document}&#10;&#10;$N$&#10;&#10;&#10;\end{document}" title="IguanaTex Bitmap Display"/>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6919759" y="1612536"/>
            <a:ext cx="279314" cy="223848"/>
          </a:xfrm>
          <a:prstGeom prst="rect">
            <a:avLst/>
          </a:prstGeom>
        </p:spPr>
      </p:pic>
      <p:pic>
        <p:nvPicPr>
          <p:cNvPr id="6" name="圖片 5" descr="\documentclass{article}&#10;\usepackage{amsmath}&#10;\pagestyle{empty}&#10;\begin{document}&#10;&#10;&#10;$\pi_2^{-1}$&#10;&#10;\end{document}" title="IguanaTex Bitmap Display"/>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7853749" y="1534289"/>
            <a:ext cx="507124" cy="380343"/>
          </a:xfrm>
          <a:prstGeom prst="rect">
            <a:avLst/>
          </a:prstGeom>
        </p:spPr>
      </p:pic>
      <p:pic>
        <p:nvPicPr>
          <p:cNvPr id="7" name="圖片 6" descr="\documentclass{article}&#10;\usepackage{amsmath}&#10;\pagestyle{empty}&#10;\begin{document}&#10;&#10;$\pi_2$.&#10;&#10;&#10;\end{document}" title="IguanaTex Bitmap Display"/>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5035005" y="2069737"/>
            <a:ext cx="390248" cy="192152"/>
          </a:xfrm>
          <a:prstGeom prst="rect">
            <a:avLst/>
          </a:prstGeom>
        </p:spPr>
      </p:pic>
      <p:pic>
        <p:nvPicPr>
          <p:cNvPr id="9" name="圖片 8" descr="\documentclass{article}&#10;\usepackage{amsmath}&#10;\pagestyle{empty}&#10;\begin{document}&#10;&#10;&#10; $c$&#10;&#10;\end{document}" title="IguanaTex Bitmap Display"/>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946332" y="2513875"/>
            <a:ext cx="130743" cy="148571"/>
          </a:xfrm>
          <a:prstGeom prst="rect">
            <a:avLst/>
          </a:prstGeom>
        </p:spPr>
      </p:pic>
      <p:pic>
        <p:nvPicPr>
          <p:cNvPr id="10" name="圖片 9" descr="\documentclass{article}&#10;\usepackage{amsmath}&#10;\pagestyle{empty}&#10;\begin{document}&#10;&#10;&#10; $c$&#10;&#10;\end{document}" title="IguanaTex Bitmap Display"/>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3091825" y="3371670"/>
            <a:ext cx="130743" cy="148571"/>
          </a:xfrm>
          <a:prstGeom prst="rect">
            <a:avLst/>
          </a:prstGeom>
        </p:spPr>
      </p:pic>
      <p:pic>
        <p:nvPicPr>
          <p:cNvPr id="11" name="圖片 10" descr="\documentclass{article}&#10;\usepackage{amsmath}&#10;\pagestyle{empty}&#10;\begin{document}&#10;&#10;$\pi_2^{-1}(\pi_1(c))$&#10;&#10;&#10;\end{document}" title="IguanaTex Bitmap Display"/>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4453421" y="3233462"/>
            <a:ext cx="1551208" cy="340926"/>
          </a:xfrm>
          <a:prstGeom prst="rect">
            <a:avLst/>
          </a:prstGeom>
        </p:spPr>
      </p:pic>
      <p:pic>
        <p:nvPicPr>
          <p:cNvPr id="12" name="圖片 11" descr="\documentclass{article}&#10;\usepackage{amsmath}&#10;\pagestyle{empty}&#10;\begin{document}&#10;&#10;&#10;$N$&#10;&#10;\end{document}" title="IguanaTex Bitmap Display"/>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6498046" y="3744309"/>
            <a:ext cx="279314" cy="223848"/>
          </a:xfrm>
          <a:prstGeom prst="rect">
            <a:avLst/>
          </a:prstGeom>
        </p:spPr>
      </p:pic>
    </p:spTree>
    <p:extLst>
      <p:ext uri="{BB962C8B-B14F-4D97-AF65-F5344CB8AC3E}">
        <p14:creationId xmlns:p14="http://schemas.microsoft.com/office/powerpoint/2010/main" val="175382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AD12C5A-B701-1A12-3FC9-3A5477B78309}"/>
              </a:ext>
            </a:extLst>
          </p:cNvPr>
          <p:cNvSpPr>
            <a:spLocks noGrp="1"/>
          </p:cNvSpPr>
          <p:nvPr>
            <p:ph type="sldNum" sz="quarter" idx="12"/>
          </p:nvPr>
        </p:nvSpPr>
        <p:spPr/>
        <p:txBody>
          <a:bodyPr/>
          <a:lstStyle/>
          <a:p>
            <a:fld id="{DF28FB93-0A08-4E7D-8E63-9EFA29F1E093}" type="slidenum">
              <a:rPr lang="en-US" smtClean="0"/>
              <a:pPr/>
              <a:t>2</a:t>
            </a:fld>
            <a:endParaRPr lang="en-US" dirty="0"/>
          </a:p>
        </p:txBody>
      </p:sp>
      <p:sp>
        <p:nvSpPr>
          <p:cNvPr id="4" name="標題 3">
            <a:extLst>
              <a:ext uri="{FF2B5EF4-FFF2-40B4-BE49-F238E27FC236}">
                <a16:creationId xmlns:a16="http://schemas.microsoft.com/office/drawing/2014/main" id="{57326350-93BA-6D9A-5C7E-78FE278C8BFE}"/>
              </a:ext>
            </a:extLst>
          </p:cNvPr>
          <p:cNvSpPr>
            <a:spLocks noGrp="1"/>
          </p:cNvSpPr>
          <p:nvPr>
            <p:ph type="title"/>
          </p:nvPr>
        </p:nvSpPr>
        <p:spPr>
          <a:xfrm>
            <a:off x="457200" y="274638"/>
            <a:ext cx="8229600" cy="701175"/>
          </a:xfrm>
        </p:spPr>
        <p:txBody>
          <a:bodyPr/>
          <a:lstStyle/>
          <a:p>
            <a:r>
              <a:rPr lang="en-US" altLang="zh-TW" dirty="0"/>
              <a:t>The sym/async/hetero/global MRP</a:t>
            </a:r>
            <a:endParaRPr lang="zh-TW" altLang="en-US" dirty="0"/>
          </a:p>
        </p:txBody>
      </p:sp>
      <p:pic>
        <p:nvPicPr>
          <p:cNvPr id="5" name="圖片 4" descr="\documentclass{article}&#10;\usepackage{amsmath}&#10;\pagestyle{empty}&#10;\begin{document}&#10;&#10;\textbf{1. Combinatorial–Design Approach}&#10;\begin{itemize}\setlength\itemsep{2pt}&#10;  \item Exploit algebraic/combinatorial structures to build CH sequences.&#10;  \item Representative algorithms:\\&#10;        CRSEQ, JS, DRDS, T-CH, DSCR, IDEAL-CH, RDSML-CH.&#10;  \item Sequence length: \(\displaystyle O(N^{2})\)&#10;        \(\;\Rightarrow\;\) impractical when \(N\) is very large.&#10;\end{itemize}&#10;&#10;\medskip&#10;\textbf{2. Symmetry-Breaking Approach}&#10;\begin{itemize}\setlength\itemsep{2pt}&#10;  \item Use symmetrization mappings to break role symmetry,&#10;        achieving much shorter MTTR bounds.&#10; &#10;\end{itemize}&#10;&#10;\begin{tabular}{lcc}&#10;\hline&#10;Algorithm &amp; MTTR bound &amp; ETTR behaviour \\&#10;\hline&#10;FMR &amp; \(O\bigl((\log\!\log N) n_1 n_2\bigr)\) &amp; {much higher than random (extra redundancy)} \\&#10;QR  &amp; \(O\bigl((\log N) n_1 n_2\bigr)\) &amp; \(\approx\) random algorithm (near-optimal) \\&#10;\hline&#10;\end{tabular}&#10;&#10;\end{document}" title="IguanaTex Picture Display">
            <a:extLst>
              <a:ext uri="{FF2B5EF4-FFF2-40B4-BE49-F238E27FC236}">
                <a16:creationId xmlns:a16="http://schemas.microsoft.com/office/drawing/2014/main" id="{AB9BFEE8-D083-4FE6-78AD-370FB2F77E0A}"/>
              </a:ext>
            </a:extLst>
          </p:cNvPr>
          <p:cNvPicPr>
            <a:picLocks noChangeAspect="1"/>
          </p:cNvPicPr>
          <p:nvPr>
            <p:custDataLst>
              <p:tags r:id="rId1"/>
            </p:custDataLst>
          </p:nvPr>
        </p:nvPicPr>
        <p:blipFill>
          <a:blip r:embed="rId3"/>
          <a:stretch>
            <a:fillRect/>
          </a:stretch>
        </p:blipFill>
        <p:spPr>
          <a:xfrm>
            <a:off x="457200" y="1191907"/>
            <a:ext cx="8427492" cy="4690281"/>
          </a:xfrm>
          <a:prstGeom prst="rect">
            <a:avLst/>
          </a:prstGeom>
        </p:spPr>
      </p:pic>
    </p:spTree>
    <p:extLst>
      <p:ext uri="{BB962C8B-B14F-4D97-AF65-F5344CB8AC3E}">
        <p14:creationId xmlns:p14="http://schemas.microsoft.com/office/powerpoint/2010/main" val="407027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Let       be the event that the two users hop to a common channel at time    . We will show that</a:t>
            </a:r>
          </a:p>
          <a:p>
            <a:r>
              <a:rPr lang="en-US" altLang="zh-TW" dirty="0"/>
              <a:t>Let us consider a directed ring with N nodes, indexed from                     . In the ring, there is a directed edge from node    to node           mod    . Let                                be the                           channels. Since     </a:t>
            </a:r>
            <a:r>
              <a:rPr lang="zh-TW" altLang="en-US" dirty="0"/>
              <a:t> </a:t>
            </a:r>
            <a:r>
              <a:rPr lang="en-US" altLang="zh-TW" dirty="0"/>
              <a:t>is a random permutation                                                            , are randomly placed one by one  (without replacement) into the ring. </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20</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5" name="圖片 4"/>
          <p:cNvPicPr>
            <a:picLocks noChangeAspect="1"/>
          </p:cNvPicPr>
          <p:nvPr/>
        </p:nvPicPr>
        <p:blipFill>
          <a:blip r:embed="rId13"/>
          <a:stretch>
            <a:fillRect/>
          </a:stretch>
        </p:blipFill>
        <p:spPr>
          <a:xfrm>
            <a:off x="5870065" y="2001324"/>
            <a:ext cx="1170815" cy="278766"/>
          </a:xfrm>
          <a:prstGeom prst="rect">
            <a:avLst/>
          </a:prstGeom>
        </p:spPr>
      </p:pic>
      <p:pic>
        <p:nvPicPr>
          <p:cNvPr id="6" name="圖片 5" descr="\documentclass{article}&#10;\usepackage{amsmath}&#10;\pagestyle{empty}&#10;\begin{document}&#10;&#10;&#10;$t$&#10;&#10;\end{document}" title="IguanaTex Bitmap Display"/>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3137938" y="2059183"/>
            <a:ext cx="79238" cy="163048"/>
          </a:xfrm>
          <a:prstGeom prst="rect">
            <a:avLst/>
          </a:prstGeom>
        </p:spPr>
      </p:pic>
      <p:pic>
        <p:nvPicPr>
          <p:cNvPr id="7" name="圖片 6" descr="\documentclass{article}&#10;\usepackage{amsmath}&#10;\pagestyle{empty}&#10;\begin{document}&#10;&#10;$E_t$&#10;&#10;&#10;\end{document}" title="IguanaTex Bitmap Display"/>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1429659" y="1625600"/>
            <a:ext cx="297721" cy="255452"/>
          </a:xfrm>
          <a:prstGeom prst="rect">
            <a:avLst/>
          </a:prstGeom>
        </p:spPr>
      </p:pic>
      <p:pic>
        <p:nvPicPr>
          <p:cNvPr id="8" name="圖片 7" descr="\documentclass{article}&#10;\usepackage{amsmath}&#10;\pagestyle{empty}&#10;\begin{document}&#10;&#10;${\hat c}_0, \ldots, {\hat c}_{n_1+n_2-n_{1,2}-1}$&#10;&#10;&#10;\end{document}" title="IguanaTex Bitmap Display"/>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6106161" y="3232331"/>
            <a:ext cx="2580639" cy="299710"/>
          </a:xfrm>
          <a:prstGeom prst="rect">
            <a:avLst/>
          </a:prstGeom>
        </p:spPr>
      </p:pic>
      <p:pic>
        <p:nvPicPr>
          <p:cNvPr id="9" name="圖片 8" descr="\documentclass{article}&#10;\usepackage{amsmath}&#10;\pagestyle{empty}&#10;\begin{document}&#10;&#10;&#10;$n_1+n_2-n_{1,2}$&#10;&#10;\end{document}" title="IguanaTex Bitmap Display"/>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1872339" y="3663608"/>
            <a:ext cx="1800120" cy="257413"/>
          </a:xfrm>
          <a:prstGeom prst="rect">
            <a:avLst/>
          </a:prstGeom>
        </p:spPr>
      </p:pic>
      <p:pic>
        <p:nvPicPr>
          <p:cNvPr id="10" name="圖片 9" descr="\documentclass{article}&#10;\usepackage{amsmath}&#10;\pagestyle{empty}&#10;\begin{document}&#10;&#10;$\pi_1$&#10;&#10;&#10;\end{document}" title="IguanaTex Bitmap Display"/>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5890410" y="3720106"/>
            <a:ext cx="289219" cy="192152"/>
          </a:xfrm>
          <a:prstGeom prst="rect">
            <a:avLst/>
          </a:prstGeom>
        </p:spPr>
      </p:pic>
      <p:pic>
        <p:nvPicPr>
          <p:cNvPr id="11" name="圖片 10" descr="\documentclass{article}&#10;\usepackage{amsmath}&#10;\pagestyle{empty}&#10;\begin{document}&#10;&#10;$\pi_1({\hat c}_i)$, $i=0,1,\ldots, n_1+n_2-n_{1,2}-1$&#10;&#10;&#10;\end{document}" title="IguanaTex Bitmap Display"/>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2772399" y="4039175"/>
            <a:ext cx="4140190" cy="263619"/>
          </a:xfrm>
          <a:prstGeom prst="rect">
            <a:avLst/>
          </a:prstGeom>
        </p:spPr>
      </p:pic>
      <p:pic>
        <p:nvPicPr>
          <p:cNvPr id="13" name="圖片 12" descr="\documentclass{article}&#10;\usepackage{amsmath}&#10;\pagestyle{empty}&#10;\begin{document}&#10;&#10;$0,1,... ,N-1$&#10;&#10;&#10;\end{document}" title="IguanaTex Bitmap Display"/>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1699462" y="2840517"/>
            <a:ext cx="1438476" cy="220952"/>
          </a:xfrm>
          <a:prstGeom prst="rect">
            <a:avLst/>
          </a:prstGeom>
        </p:spPr>
      </p:pic>
      <p:pic>
        <p:nvPicPr>
          <p:cNvPr id="14" name="圖片 13" descr="\documentclass{article}&#10;\usepackage{amsmath}&#10;\pagestyle{empty}&#10;\begin{document}&#10;&#10;$i$&#10;&#10;&#10;\end{document}" title="IguanaTex Bitmap Display"/>
          <p:cNvPicPr>
            <a:picLocks noChangeAspect="1"/>
          </p:cNvPicPr>
          <p:nvPr>
            <p:custDataLst>
              <p:tags r:id="rId8"/>
            </p:custDataLst>
          </p:nvPr>
        </p:nvPicPr>
        <p:blipFill>
          <a:blip r:embed="rId21">
            <a:extLst>
              <a:ext uri="{28A0092B-C50C-407E-A947-70E740481C1C}">
                <a14:useLocalDpi xmlns:a14="http://schemas.microsoft.com/office/drawing/2010/main" val="0"/>
              </a:ext>
            </a:extLst>
          </a:blip>
          <a:stretch>
            <a:fillRect/>
          </a:stretch>
        </p:blipFill>
        <p:spPr>
          <a:xfrm>
            <a:off x="2418700" y="3273101"/>
            <a:ext cx="89143" cy="219886"/>
          </a:xfrm>
          <a:prstGeom prst="rect">
            <a:avLst/>
          </a:prstGeom>
        </p:spPr>
      </p:pic>
      <p:pic>
        <p:nvPicPr>
          <p:cNvPr id="15" name="圖片 14" descr="\documentclass{article}&#10;\usepackage{amsmath}&#10;\pagestyle{empty}&#10;\begin{document}&#10;&#10;$i+1$&#10;&#10;&#10;\end{document}" title="IguanaTex Bitmap Display"/>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3810240" y="3287710"/>
            <a:ext cx="496762" cy="188952"/>
          </a:xfrm>
          <a:prstGeom prst="rect">
            <a:avLst/>
          </a:prstGeom>
        </p:spPr>
      </p:pic>
      <p:pic>
        <p:nvPicPr>
          <p:cNvPr id="16" name="圖片 15" descr="\documentclass{article}&#10;\usepackage{amsmath}&#10;\pagestyle{empty}&#10;\begin{document}&#10;&#10;$N$&#10;&#10;&#10;\end{document}" title="IguanaTex Bitmap Display"/>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tretch>
            <a:fillRect/>
          </a:stretch>
        </p:blipFill>
        <p:spPr>
          <a:xfrm>
            <a:off x="5176791" y="3273101"/>
            <a:ext cx="214857" cy="172190"/>
          </a:xfrm>
          <a:prstGeom prst="rect">
            <a:avLst/>
          </a:prstGeom>
        </p:spPr>
      </p:pic>
    </p:spTree>
    <p:extLst>
      <p:ext uri="{BB962C8B-B14F-4D97-AF65-F5344CB8AC3E}">
        <p14:creationId xmlns:p14="http://schemas.microsoft.com/office/powerpoint/2010/main" val="3253088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8"/>
            <a:ext cx="8229600" cy="4525963"/>
          </a:xfrm>
        </p:spPr>
        <p:txBody>
          <a:bodyPr/>
          <a:lstStyle/>
          <a:p>
            <a:r>
              <a:rPr lang="en-US" altLang="zh-TW" dirty="0"/>
              <a:t>Let</a:t>
            </a:r>
          </a:p>
          <a:p>
            <a:r>
              <a:rPr lang="en-US" altLang="zh-TW" dirty="0"/>
              <a:t>Denote by      be the               smallest number in    .</a:t>
            </a:r>
          </a:p>
          <a:p>
            <a:endParaRPr lang="en-US" altLang="zh-TW" dirty="0"/>
          </a:p>
          <a:p>
            <a:r>
              <a:rPr lang="en-US" altLang="zh-TW" dirty="0"/>
              <a:t>Now associate each node in the ring with the nearest neighbor (including itself) in     , and this partitions the ring into                        line graphs. where the         line graph contains nodes between node</a:t>
            </a:r>
          </a:p>
          <a:p>
            <a:pPr marL="109728" indent="0">
              <a:buNone/>
            </a:pPr>
            <a:r>
              <a:rPr lang="en-US" altLang="zh-TW" dirty="0"/>
              <a:t>                                                       and node</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21</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6" name="圖片 5" descr="\documentclass{article}&#10;\usepackage{amsmath}&#10;\pagestyle{empty}&#10;\begin{document}&#10;&#10;&#10;$\sigma_i$&#10;&#10;\end{document}" title="IguanaTex Bitmap Display"/>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2396307" y="2108926"/>
            <a:ext cx="257524" cy="194133"/>
          </a:xfrm>
          <a:prstGeom prst="rect">
            <a:avLst/>
          </a:prstGeom>
        </p:spPr>
      </p:pic>
      <p:pic>
        <p:nvPicPr>
          <p:cNvPr id="7" name="圖片 6" descr="\documentclass{article}&#10;\usepackage{amsmath}&#10;\pagestyle{empty}&#10;\begin{document}&#10;&#10;$(i+1)^{th}$&#10;&#10;&#10;\end{document}" title="IguanaTex Bitmap Display"/>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3734310" y="2007630"/>
            <a:ext cx="934720" cy="295429"/>
          </a:xfrm>
          <a:prstGeom prst="rect">
            <a:avLst/>
          </a:prstGeom>
        </p:spPr>
      </p:pic>
      <p:pic>
        <p:nvPicPr>
          <p:cNvPr id="8" name="圖片 7" descr="\documentclass{article}&#10;\usepackage{amsmath}&#10;\pagestyle{empty}&#10;\begin{document}&#10;&#10;&#10;$B$&#10;&#10;\end{document}" title="IguanaTex Bitmap Display"/>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7347131" y="2043420"/>
            <a:ext cx="237714" cy="223848"/>
          </a:xfrm>
          <a:prstGeom prst="rect">
            <a:avLst/>
          </a:prstGeom>
        </p:spPr>
      </p:pic>
      <p:pic>
        <p:nvPicPr>
          <p:cNvPr id="9" name="圖片 8" descr="\documentclass{article}&#10;\usepackage{amsmath}&#10;\pagestyle{empty}&#10;\begin{document}&#10;&#10;&#10;$B$&#10;&#10;\end{document}" title="IguanaTex Bitmap Display"/>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763212" y="3349316"/>
            <a:ext cx="237714" cy="223848"/>
          </a:xfrm>
          <a:prstGeom prst="rect">
            <a:avLst/>
          </a:prstGeom>
        </p:spPr>
      </p:pic>
      <p:pic>
        <p:nvPicPr>
          <p:cNvPr id="10" name="圖片 9" descr="\documentclass{article}&#10;\usepackage{amsmath}&#10;\pagestyle{empty}&#10;\begin{document}&#10;&#10;&#10; $n_1+n_2-n_{1,2}$&#10;&#10;\end{document}" title="IguanaTex Bitmap Display"/>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2189167" y="3784740"/>
            <a:ext cx="1545143" cy="220952"/>
          </a:xfrm>
          <a:prstGeom prst="rect">
            <a:avLst/>
          </a:prstGeom>
        </p:spPr>
      </p:pic>
      <p:pic>
        <p:nvPicPr>
          <p:cNvPr id="11" name="圖片 10"/>
          <p:cNvPicPr>
            <a:picLocks noChangeAspect="1"/>
          </p:cNvPicPr>
          <p:nvPr/>
        </p:nvPicPr>
        <p:blipFill>
          <a:blip r:embed="rId17"/>
          <a:stretch>
            <a:fillRect/>
          </a:stretch>
        </p:blipFill>
        <p:spPr>
          <a:xfrm>
            <a:off x="922438" y="2462923"/>
            <a:ext cx="3462785" cy="303753"/>
          </a:xfrm>
          <a:prstGeom prst="rect">
            <a:avLst/>
          </a:prstGeom>
        </p:spPr>
      </p:pic>
      <p:pic>
        <p:nvPicPr>
          <p:cNvPr id="12" name="圖片 11" descr="\documentclass{article}&#10;\usepackage{amsmath}&#10;\pagestyle{empty}&#10;\begin{document}&#10;&#10;&#10;$\ell^{th}$&#10;&#10;\end{document}" title="IguanaTex Bitmap Display"/>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6933632" y="3722416"/>
            <a:ext cx="376381" cy="283276"/>
          </a:xfrm>
          <a:prstGeom prst="rect">
            <a:avLst/>
          </a:prstGeom>
        </p:spPr>
      </p:pic>
      <p:pic>
        <p:nvPicPr>
          <p:cNvPr id="13" name="圖片 12" descr="\documentclass{article}&#10;\usepackage{amsmath}&#10;\pagestyle{empty}&#10;\begin{document}&#10;&#10;$\sigma_{(\ell-1) \mod n_1+n_2-n_{1,2}}+1$&#10;&#10;&#10;\end{document}" title="IguanaTex Bitmap Display"/>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930931" y="4574633"/>
            <a:ext cx="3454292" cy="325021"/>
          </a:xfrm>
          <a:prstGeom prst="rect">
            <a:avLst/>
          </a:prstGeom>
        </p:spPr>
      </p:pic>
      <p:pic>
        <p:nvPicPr>
          <p:cNvPr id="14" name="圖片 13" descr="\documentclass{article}&#10;\usepackage{amsmath}&#10;\pagestyle{empty}&#10;\begin{document}&#10;&#10;$\sigma_\ell$, $\ell=0, \ldots, n_1+n_2-n_{1,2}-1$.&#10;&#10;&#10;\end{document}" title="IguanaTex Bitmap Display"/>
          <p:cNvPicPr>
            <a:picLocks noChangeAspect="1"/>
          </p:cNvPicPr>
          <p:nvPr>
            <p:custDataLst>
              <p:tags r:id="rId8"/>
            </p:custDataLst>
          </p:nvPr>
        </p:nvPicPr>
        <p:blipFill rotWithShape="1">
          <a:blip r:embed="rId20">
            <a:extLst>
              <a:ext uri="{28A0092B-C50C-407E-A947-70E740481C1C}">
                <a14:useLocalDpi xmlns:a14="http://schemas.microsoft.com/office/drawing/2010/main" val="0"/>
              </a:ext>
            </a:extLst>
          </a:blip>
          <a:srcRect l="9937" t="-12093"/>
          <a:stretch/>
        </p:blipFill>
        <p:spPr>
          <a:xfrm>
            <a:off x="891743" y="4959023"/>
            <a:ext cx="3952820" cy="345722"/>
          </a:xfrm>
          <a:prstGeom prst="rect">
            <a:avLst/>
          </a:prstGeom>
        </p:spPr>
      </p:pic>
      <p:pic>
        <p:nvPicPr>
          <p:cNvPr id="15" name="圖片 14" descr="\documentclass{article}&#10;\usepackage{amsmath}&#10;\pagestyle{empty}&#10;\begin{document}&#10;&#10; $\sigma_\ell$,&#10;&#10;&#10;\end{document}" title="IguanaTex Bitmap Display"/>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6170656" y="4642445"/>
            <a:ext cx="348258" cy="193684"/>
          </a:xfrm>
          <a:prstGeom prst="rect">
            <a:avLst/>
          </a:prstGeom>
        </p:spPr>
      </p:pic>
      <p:pic>
        <p:nvPicPr>
          <p:cNvPr id="16" name="圖片 15" descr="\documentclass{article}&#10;\usepackage{amsmath}&#10;\pagestyle{empty}&#10;\begin{document}&#10;&#10;$B=\{\pi_1({\hat c}_i), i=0,1,\ldots, n_1+n_2-n_{1,2}-1\}$&#10;&#10;&#10;\end{document}" title="IguanaTex Bitmap Display"/>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1497633" y="1628567"/>
            <a:ext cx="4891428" cy="263619"/>
          </a:xfrm>
          <a:prstGeom prst="rect">
            <a:avLst/>
          </a:prstGeom>
        </p:spPr>
      </p:pic>
    </p:spTree>
    <p:extLst>
      <p:ext uri="{BB962C8B-B14F-4D97-AF65-F5344CB8AC3E}">
        <p14:creationId xmlns:p14="http://schemas.microsoft.com/office/powerpoint/2010/main" val="25083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703" y="2198398"/>
            <a:ext cx="3778216" cy="3768352"/>
          </a:xfrm>
          <a:prstGeom prst="rect">
            <a:avLst/>
          </a:prstGeom>
        </p:spPr>
      </p:pic>
      <p:sp>
        <p:nvSpPr>
          <p:cNvPr id="3" name="投影片編號版面配置區 2"/>
          <p:cNvSpPr>
            <a:spLocks noGrp="1"/>
          </p:cNvSpPr>
          <p:nvPr>
            <p:ph type="sldNum" sz="quarter" idx="12"/>
          </p:nvPr>
        </p:nvSpPr>
        <p:spPr/>
        <p:txBody>
          <a:bodyPr/>
          <a:lstStyle/>
          <a:p>
            <a:fld id="{DF28FB93-0A08-4E7D-8E63-9EFA29F1E093}" type="slidenum">
              <a:rPr lang="en-US" smtClean="0"/>
              <a:pPr/>
              <a:t>22</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sp>
        <p:nvSpPr>
          <p:cNvPr id="11" name="內容版面配置區 10"/>
          <p:cNvSpPr>
            <a:spLocks noGrp="1"/>
          </p:cNvSpPr>
          <p:nvPr>
            <p:ph idx="1"/>
          </p:nvPr>
        </p:nvSpPr>
        <p:spPr/>
        <p:txBody>
          <a:bodyPr/>
          <a:lstStyle/>
          <a:p>
            <a:r>
              <a:rPr lang="en-US" altLang="zh-TW" dirty="0"/>
              <a:t>The illustration of line graph:</a:t>
            </a:r>
            <a:endParaRPr lang="zh-TW" altLang="en-US" dirty="0"/>
          </a:p>
        </p:txBody>
      </p:sp>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l="30060" t="80881"/>
          <a:stretch/>
        </p:blipFill>
        <p:spPr>
          <a:xfrm>
            <a:off x="6166884" y="5048116"/>
            <a:ext cx="2764465" cy="959175"/>
          </a:xfrm>
          <a:prstGeom prst="rect">
            <a:avLst/>
          </a:prstGeom>
        </p:spPr>
      </p:pic>
    </p:spTree>
    <p:extLst>
      <p:ext uri="{BB962C8B-B14F-4D97-AF65-F5344CB8AC3E}">
        <p14:creationId xmlns:p14="http://schemas.microsoft.com/office/powerpoint/2010/main" val="248462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We classify the                       line graphs into three types: </a:t>
            </a:r>
          </a:p>
          <a:p>
            <a:pPr lvl="1"/>
            <a:r>
              <a:rPr lang="en-US" altLang="zh-TW" dirty="0"/>
              <a:t>Rendezvous line graph: the representing node is mapped from a common channel. There are           rendezvous line graphs</a:t>
            </a:r>
          </a:p>
          <a:p>
            <a:pPr lvl="1"/>
            <a:r>
              <a:rPr lang="en-US" altLang="zh-TW" dirty="0"/>
              <a:t>Type 1 line graph: the representing node is mapped from an available channel of user 1 that is not a common channel. There are                     type 1 line graphs</a:t>
            </a:r>
          </a:p>
          <a:p>
            <a:pPr lvl="1"/>
            <a:r>
              <a:rPr lang="en-US" altLang="zh-TW" dirty="0"/>
              <a:t>Type 2 line graph: the representing node is mapped from an available channel of user 2 that is not a common channel. There are                     type 2 line graphs</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23</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5" name="圖片 4" descr="\documentclass{article}&#10;\usepackage{amsmath}&#10;\pagestyle{empty}&#10;\begin{document}&#10;&#10;$n_{1,2}$&#10;&#10;&#10;\end{document}" title="IguanaTex Bitmap Display"/>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5631488" y="2416175"/>
            <a:ext cx="475428" cy="221257"/>
          </a:xfrm>
          <a:prstGeom prst="rect">
            <a:avLst/>
          </a:prstGeom>
        </p:spPr>
      </p:pic>
      <p:pic>
        <p:nvPicPr>
          <p:cNvPr id="6" name="圖片 5" descr="\documentclass{article}&#10;\usepackage{amsmath}&#10;\pagestyle{empty}&#10;\begin{document}&#10;&#10;&#10;$n_1-n_{1,2}$&#10;&#10;\end{document}" title="IguanaTex Bitmap Display"/>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433850" y="3938088"/>
            <a:ext cx="1164800" cy="221257"/>
          </a:xfrm>
          <a:prstGeom prst="rect">
            <a:avLst/>
          </a:prstGeom>
        </p:spPr>
      </p:pic>
      <p:pic>
        <p:nvPicPr>
          <p:cNvPr id="7" name="圖片 6" descr="\documentclass{article}&#10;\usepackage{amsmath}&#10;\pagestyle{empty}&#10;\begin{document}&#10;&#10;$n_2-n_{1,2}$&#10;&#10;&#10;\end{document}" title="IguanaTex Bitmap Display"/>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433850" y="5098051"/>
            <a:ext cx="1164800" cy="221257"/>
          </a:xfrm>
          <a:prstGeom prst="rect">
            <a:avLst/>
          </a:prstGeom>
        </p:spPr>
      </p:pic>
      <p:pic>
        <p:nvPicPr>
          <p:cNvPr id="8" name="圖片 7" descr="\documentclass{article}&#10;\usepackage{amsmath}&#10;\pagestyle{empty}&#10;\begin{document}&#10;&#10;$n_1+n_2-n_{1,2}$&#10;&#10;&#10;\end{document}" title="IguanaTex Bitmap Display"/>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016250" y="1673225"/>
            <a:ext cx="1508125" cy="215659"/>
          </a:xfrm>
          <a:prstGeom prst="rect">
            <a:avLst/>
          </a:prstGeom>
        </p:spPr>
      </p:pic>
    </p:spTree>
    <p:extLst>
      <p:ext uri="{BB962C8B-B14F-4D97-AF65-F5344CB8AC3E}">
        <p14:creationId xmlns:p14="http://schemas.microsoft.com/office/powerpoint/2010/main" val="3641446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Let </a:t>
            </a:r>
            <a:r>
              <a:rPr lang="zh-TW" altLang="en-US" dirty="0"/>
              <a:t>      </a:t>
            </a:r>
            <a:r>
              <a:rPr lang="en-US" altLang="zh-TW" dirty="0"/>
              <a:t> be the set of nodes in the</a:t>
            </a:r>
            <a:r>
              <a:rPr lang="zh-TW" altLang="en-US" dirty="0"/>
              <a:t>   </a:t>
            </a:r>
            <a:r>
              <a:rPr lang="en-US" altLang="zh-TW" dirty="0"/>
              <a:t> </a:t>
            </a:r>
            <a:r>
              <a:rPr lang="zh-TW" altLang="en-US" dirty="0"/>
              <a:t>      </a:t>
            </a:r>
            <a:r>
              <a:rPr lang="en-US" altLang="zh-TW" dirty="0"/>
              <a:t> rendezvous line graphs. According to Algorithm 2, the two users hop to a common channel at time t if and only if </a:t>
            </a:r>
            <a:r>
              <a:rPr lang="zh-TW" altLang="en-US" dirty="0"/>
              <a:t>          </a:t>
            </a:r>
            <a:r>
              <a:rPr lang="en-US" altLang="zh-TW" dirty="0"/>
              <a:t>is a node in </a:t>
            </a:r>
            <a:r>
              <a:rPr lang="zh-TW" altLang="en-US" dirty="0"/>
              <a:t>     </a:t>
            </a:r>
            <a:r>
              <a:rPr lang="en-US" altLang="zh-TW" dirty="0"/>
              <a:t>. Since</a:t>
            </a:r>
            <a:r>
              <a:rPr lang="zh-TW" altLang="en-US" dirty="0"/>
              <a:t>                                                                          </a:t>
            </a:r>
            <a:r>
              <a:rPr lang="en-US" altLang="zh-TW" dirty="0"/>
              <a:t>, are randomly placed one by one into the ring, it follows from the symmetry of a random permutation that the numbers of nodes in the</a:t>
            </a:r>
            <a:r>
              <a:rPr lang="zh-TW" altLang="en-US" dirty="0"/>
              <a:t>       </a:t>
            </a:r>
            <a:r>
              <a:rPr lang="en-US" altLang="zh-TW" dirty="0"/>
              <a:t> </a:t>
            </a:r>
            <a:r>
              <a:rPr lang="zh-TW" altLang="en-US" dirty="0"/>
              <a:t>                     </a:t>
            </a:r>
            <a:r>
              <a:rPr lang="en-US" altLang="zh-TW" dirty="0"/>
              <a:t>line graphs are identically distributed. Thus, </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24</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pic>
        <p:nvPicPr>
          <p:cNvPr id="5" name="圖片 4" descr="\documentclass{article}&#10;\usepackage{amsmath}&#10;\pagestyle{empty}&#10;\begin{document}&#10;&#10;$B_2$&#10;&#10;&#10;\end{document}" title="IguanaTex Bitmap Display"/>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465598" y="1633152"/>
            <a:ext cx="310910" cy="239695"/>
          </a:xfrm>
          <a:prstGeom prst="rect">
            <a:avLst/>
          </a:prstGeom>
        </p:spPr>
      </p:pic>
      <p:pic>
        <p:nvPicPr>
          <p:cNvPr id="6" name="圖片 5" descr="\documentclass{article}&#10;\usepackage{amsmath}&#10;\pagestyle{empty}&#10;\begin{document}&#10;&#10;&#10;$n_{1,2}$&#10;&#10;\end{document}" title="IguanaTex Bitmap Display"/>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5479143" y="1642250"/>
            <a:ext cx="515048" cy="239695"/>
          </a:xfrm>
          <a:prstGeom prst="rect">
            <a:avLst/>
          </a:prstGeom>
        </p:spPr>
      </p:pic>
      <p:pic>
        <p:nvPicPr>
          <p:cNvPr id="7" name="圖片 6" descr="\documentclass{article}&#10;\usepackage{amsmath}&#10;\pagestyle{empty}&#10;\begin{document}&#10;&#10; $\pi_2(t)$&#10;&#10;&#10;\end{document}" title="IguanaTex Bitmap Display"/>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6315165" y="2383248"/>
            <a:ext cx="595086" cy="294022"/>
          </a:xfrm>
          <a:prstGeom prst="rect">
            <a:avLst/>
          </a:prstGeom>
        </p:spPr>
      </p:pic>
      <p:pic>
        <p:nvPicPr>
          <p:cNvPr id="8" name="圖片 7" descr="\documentclass{article}&#10;\usepackage{amsmath}&#10;\pagestyle{empty}&#10;\begin{document}&#10;&#10;$B_2$&#10;&#10;&#10;\end{document}" title="IguanaTex Bitmap Display"/>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253067" y="2810065"/>
            <a:ext cx="302320" cy="233073"/>
          </a:xfrm>
          <a:prstGeom prst="rect">
            <a:avLst/>
          </a:prstGeom>
        </p:spPr>
      </p:pic>
      <p:pic>
        <p:nvPicPr>
          <p:cNvPr id="9" name="圖片 8" descr="\documentclass{article}&#10;\usepackage{amsmath}&#10;\pagestyle{empty}&#10;\begin{document}&#10;&#10;&#10;$\pi_1({\hat c}_i)$, $i=0,1,\ldots, n_1+n_2-n_{1,2}-1$&#10;&#10;\end{document}" title="IguanaTex Bitmap Display"/>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2726266" y="2810065"/>
            <a:ext cx="5113867" cy="325616"/>
          </a:xfrm>
          <a:prstGeom prst="rect">
            <a:avLst/>
          </a:prstGeom>
        </p:spPr>
      </p:pic>
      <p:pic>
        <p:nvPicPr>
          <p:cNvPr id="10" name="圖片 9" descr="\documentclass{article}&#10;\usepackage{amsmath}&#10;\pagestyle{empty}&#10;\begin{document}&#10;&#10;&#10; $n_1+n_2-n_{1,2}$&#10;&#10;\end{document}" title="IguanaTex Bitmap Display"/>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4371988" y="4014065"/>
            <a:ext cx="1813188" cy="259282"/>
          </a:xfrm>
          <a:prstGeom prst="rect">
            <a:avLst/>
          </a:prstGeom>
        </p:spPr>
      </p:pic>
      <p:pic>
        <p:nvPicPr>
          <p:cNvPr id="11" name="圖片 10"/>
          <p:cNvPicPr>
            <a:picLocks noChangeAspect="1"/>
          </p:cNvPicPr>
          <p:nvPr/>
        </p:nvPicPr>
        <p:blipFill>
          <a:blip r:embed="rId14"/>
          <a:stretch>
            <a:fillRect/>
          </a:stretch>
        </p:blipFill>
        <p:spPr>
          <a:xfrm>
            <a:off x="2557181" y="4813546"/>
            <a:ext cx="4029637" cy="676369"/>
          </a:xfrm>
          <a:prstGeom prst="rect">
            <a:avLst/>
          </a:prstGeom>
        </p:spPr>
      </p:pic>
    </p:spTree>
    <p:extLst>
      <p:ext uri="{BB962C8B-B14F-4D97-AF65-F5344CB8AC3E}">
        <p14:creationId xmlns:p14="http://schemas.microsoft.com/office/powerpoint/2010/main" val="149269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703" y="2198398"/>
            <a:ext cx="3778216" cy="3768352"/>
          </a:xfrm>
          <a:prstGeom prst="rect">
            <a:avLst/>
          </a:prstGeom>
        </p:spPr>
      </p:pic>
      <p:sp>
        <p:nvSpPr>
          <p:cNvPr id="3" name="投影片編號版面配置區 2"/>
          <p:cNvSpPr>
            <a:spLocks noGrp="1"/>
          </p:cNvSpPr>
          <p:nvPr>
            <p:ph type="sldNum" sz="quarter" idx="12"/>
          </p:nvPr>
        </p:nvSpPr>
        <p:spPr/>
        <p:txBody>
          <a:bodyPr/>
          <a:lstStyle/>
          <a:p>
            <a:fld id="{DF28FB93-0A08-4E7D-8E63-9EFA29F1E093}" type="slidenum">
              <a:rPr lang="en-US" smtClean="0"/>
              <a:pPr/>
              <a:t>25</a:t>
            </a:fld>
            <a:endParaRPr lang="en-US" dirty="0"/>
          </a:p>
        </p:txBody>
      </p:sp>
      <p:sp>
        <p:nvSpPr>
          <p:cNvPr id="4" name="標題 3"/>
          <p:cNvSpPr>
            <a:spLocks noGrp="1"/>
          </p:cNvSpPr>
          <p:nvPr>
            <p:ph type="title"/>
          </p:nvPr>
        </p:nvSpPr>
        <p:spPr/>
        <p:txBody>
          <a:bodyPr/>
          <a:lstStyle/>
          <a:p>
            <a:r>
              <a:rPr lang="en-US" altLang="zh-TW" dirty="0"/>
              <a:t>The synchronous setting</a:t>
            </a:r>
            <a:endParaRPr lang="zh-TW" altLang="en-US" dirty="0"/>
          </a:p>
        </p:txBody>
      </p:sp>
      <p:sp>
        <p:nvSpPr>
          <p:cNvPr id="11" name="內容版面配置區 10"/>
          <p:cNvSpPr>
            <a:spLocks noGrp="1"/>
          </p:cNvSpPr>
          <p:nvPr>
            <p:ph idx="1"/>
          </p:nvPr>
        </p:nvSpPr>
        <p:spPr/>
        <p:txBody>
          <a:bodyPr/>
          <a:lstStyle/>
          <a:p>
            <a:r>
              <a:rPr lang="en-US" altLang="zh-TW" dirty="0"/>
              <a:t>The illustration of line graph:</a:t>
            </a:r>
            <a:endParaRPr lang="zh-TW" altLang="en-US" dirty="0"/>
          </a:p>
        </p:txBody>
      </p:sp>
      <p:cxnSp>
        <p:nvCxnSpPr>
          <p:cNvPr id="5" name="直線單箭頭接點 4"/>
          <p:cNvCxnSpPr/>
          <p:nvPr/>
        </p:nvCxnSpPr>
        <p:spPr>
          <a:xfrm flipH="1">
            <a:off x="4649635" y="1961344"/>
            <a:ext cx="89210" cy="724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線單箭頭接點 6"/>
          <p:cNvCxnSpPr/>
          <p:nvPr/>
        </p:nvCxnSpPr>
        <p:spPr>
          <a:xfrm flipH="1">
            <a:off x="5764192" y="3217762"/>
            <a:ext cx="636609" cy="300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單箭頭接點 13"/>
          <p:cNvCxnSpPr/>
          <p:nvPr/>
        </p:nvCxnSpPr>
        <p:spPr>
          <a:xfrm flipH="1" flipV="1">
            <a:off x="5208608" y="5335929"/>
            <a:ext cx="515074" cy="63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2523281" y="4861367"/>
            <a:ext cx="625033" cy="5497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圓角矩形 24"/>
          <p:cNvSpPr/>
          <p:nvPr/>
        </p:nvSpPr>
        <p:spPr>
          <a:xfrm>
            <a:off x="6846155" y="4749209"/>
            <a:ext cx="1913861" cy="1006549"/>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dirty="0"/>
              <a:t>MTTR is bounded by N</a:t>
            </a:r>
            <a:endParaRPr lang="zh-TW" altLang="en-US" dirty="0"/>
          </a:p>
        </p:txBody>
      </p:sp>
      <mc:AlternateContent xmlns:mc="http://schemas.openxmlformats.org/markup-compatibility/2006" xmlns:a14="http://schemas.microsoft.com/office/drawing/2010/main">
        <mc:Choice Requires="a14">
          <p:sp>
            <p:nvSpPr>
              <p:cNvPr id="13" name="文字方塊 12"/>
              <p:cNvSpPr txBox="1"/>
              <p:nvPr/>
            </p:nvSpPr>
            <p:spPr>
              <a:xfrm>
                <a:off x="6335793" y="2898758"/>
                <a:ext cx="801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𝜋</m:t>
                          </m:r>
                        </m:e>
                        <m:sub>
                          <m:r>
                            <a:rPr lang="en-US" altLang="zh-TW" i="1">
                              <a:latin typeface="Cambria Math" panose="02040503050406030204" pitchFamily="18" charset="0"/>
                            </a:rPr>
                            <m:t>2</m:t>
                          </m:r>
                        </m:sub>
                      </m:sSub>
                      <m:r>
                        <a:rPr lang="en-US" altLang="zh-TW" b="0" i="1" smtClean="0">
                          <a:latin typeface="Cambria Math" panose="02040503050406030204" pitchFamily="18" charset="0"/>
                        </a:rPr>
                        <m:t>(1)</m:t>
                      </m:r>
                    </m:oMath>
                  </m:oMathPara>
                </a14:m>
                <a:endParaRPr lang="zh-TW" altLang="en-US"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6335793" y="2898758"/>
                <a:ext cx="801758" cy="369332"/>
              </a:xfrm>
              <a:prstGeom prst="rect">
                <a:avLst/>
              </a:prstGeom>
              <a:blipFill>
                <a:blip r:embed="rId4"/>
                <a:stretch>
                  <a:fillRect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4672272" y="1665307"/>
                <a:ext cx="853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𝜋</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(0)</m:t>
                      </m:r>
                    </m:oMath>
                  </m:oMathPara>
                </a14:m>
                <a:endParaRPr lang="zh-TW" altLang="en-US"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4672272" y="1665307"/>
                <a:ext cx="853054" cy="369332"/>
              </a:xfrm>
              <a:prstGeom prst="rect">
                <a:avLst/>
              </a:prstGeom>
              <a:blipFill>
                <a:blip r:embed="rId5"/>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5679450" y="5812970"/>
                <a:ext cx="801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𝜋</m:t>
                          </m:r>
                        </m:e>
                        <m:sub>
                          <m:r>
                            <a:rPr lang="en-US" altLang="zh-TW" i="1">
                              <a:latin typeface="Cambria Math" panose="02040503050406030204" pitchFamily="18" charset="0"/>
                            </a:rPr>
                            <m:t>2</m:t>
                          </m:r>
                        </m:sub>
                      </m:sSub>
                      <m:r>
                        <a:rPr lang="en-US" altLang="zh-TW" b="0" i="1" smtClean="0">
                          <a:latin typeface="Cambria Math" panose="02040503050406030204" pitchFamily="18" charset="0"/>
                        </a:rPr>
                        <m:t>(2)</m:t>
                      </m:r>
                    </m:oMath>
                  </m:oMathPara>
                </a14:m>
                <a:endParaRPr lang="zh-TW" altLang="en-US"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5679450" y="5812970"/>
                <a:ext cx="801758" cy="369332"/>
              </a:xfrm>
              <a:prstGeom prst="rect">
                <a:avLst/>
              </a:prstGeom>
              <a:blipFill>
                <a:blip r:embed="rId6"/>
                <a:stretch>
                  <a:fillRect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2135712" y="5443638"/>
                <a:ext cx="801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𝜋</m:t>
                          </m:r>
                        </m:e>
                        <m:sub>
                          <m:r>
                            <a:rPr lang="en-US" altLang="zh-TW" i="1">
                              <a:latin typeface="Cambria Math" panose="02040503050406030204" pitchFamily="18" charset="0"/>
                            </a:rPr>
                            <m:t>2</m:t>
                          </m:r>
                        </m:sub>
                      </m:sSub>
                      <m:r>
                        <a:rPr lang="en-US" altLang="zh-TW" b="0" i="1" smtClean="0">
                          <a:latin typeface="Cambria Math" panose="02040503050406030204" pitchFamily="18" charset="0"/>
                        </a:rPr>
                        <m:t>(3)</m:t>
                      </m:r>
                    </m:oMath>
                  </m:oMathPara>
                </a14:m>
                <a:endParaRPr lang="zh-TW" altLang="en-US"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2135712" y="5443638"/>
                <a:ext cx="801758" cy="369332"/>
              </a:xfrm>
              <a:prstGeom prst="rect">
                <a:avLst/>
              </a:prstGeom>
              <a:blipFill>
                <a:blip r:embed="rId7"/>
                <a:stretch>
                  <a:fillRect b="-114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974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E3ADF83-D7BC-F89F-8F69-109A490FD640}"/>
              </a:ext>
            </a:extLst>
          </p:cNvPr>
          <p:cNvSpPr>
            <a:spLocks noGrp="1"/>
          </p:cNvSpPr>
          <p:nvPr>
            <p:ph idx="1"/>
          </p:nvPr>
        </p:nvSpPr>
        <p:spPr/>
        <p:txBody>
          <a:bodyPr/>
          <a:lstStyle/>
          <a:p>
            <a:r>
              <a:rPr lang="en-US" altLang="zh-TW" dirty="0"/>
              <a:t>The </a:t>
            </a:r>
            <a:r>
              <a:rPr lang="en-US" altLang="zh-TW" dirty="0" err="1"/>
              <a:t>sym</a:t>
            </a:r>
            <a:r>
              <a:rPr lang="en-US" altLang="zh-TW" dirty="0"/>
              <a:t>/async/hetero/global MRP</a:t>
            </a:r>
          </a:p>
          <a:p>
            <a:r>
              <a:rPr lang="en-US" altLang="zh-TW" dirty="0"/>
              <a:t>The two users are indistinguishable.</a:t>
            </a:r>
          </a:p>
          <a:p>
            <a:r>
              <a:rPr lang="en-US" altLang="zh-TW" dirty="0"/>
              <a:t>Their clocks may not be synchronized.</a:t>
            </a:r>
          </a:p>
          <a:p>
            <a:r>
              <a:rPr lang="en-US" altLang="zh-TW" dirty="0"/>
              <a:t>Their available channel sets may differ</a:t>
            </a:r>
          </a:p>
          <a:p>
            <a:r>
              <a:rPr lang="en-US" altLang="zh-TW" dirty="0"/>
              <a:t>Each user's channel labels are globally labeled.</a:t>
            </a:r>
          </a:p>
          <a:p>
            <a:endParaRPr lang="zh-TW" altLang="en-US" dirty="0"/>
          </a:p>
        </p:txBody>
      </p:sp>
      <p:sp>
        <p:nvSpPr>
          <p:cNvPr id="3" name="投影片編號版面配置區 2">
            <a:extLst>
              <a:ext uri="{FF2B5EF4-FFF2-40B4-BE49-F238E27FC236}">
                <a16:creationId xmlns:a16="http://schemas.microsoft.com/office/drawing/2014/main" id="{456D796E-67BD-7BAE-C8C7-42A5866193EF}"/>
              </a:ext>
            </a:extLst>
          </p:cNvPr>
          <p:cNvSpPr>
            <a:spLocks noGrp="1"/>
          </p:cNvSpPr>
          <p:nvPr>
            <p:ph type="sldNum" sz="quarter" idx="12"/>
          </p:nvPr>
        </p:nvSpPr>
        <p:spPr/>
        <p:txBody>
          <a:bodyPr/>
          <a:lstStyle/>
          <a:p>
            <a:fld id="{DF28FB93-0A08-4E7D-8E63-9EFA29F1E093}" type="slidenum">
              <a:rPr lang="en-US" smtClean="0"/>
              <a:pPr/>
              <a:t>26</a:t>
            </a:fld>
            <a:endParaRPr lang="en-US" dirty="0"/>
          </a:p>
        </p:txBody>
      </p:sp>
      <p:sp>
        <p:nvSpPr>
          <p:cNvPr id="4" name="標題 3">
            <a:extLst>
              <a:ext uri="{FF2B5EF4-FFF2-40B4-BE49-F238E27FC236}">
                <a16:creationId xmlns:a16="http://schemas.microsoft.com/office/drawing/2014/main" id="{48BAED7F-AF1D-DE76-3B48-70D5922109C8}"/>
              </a:ext>
            </a:extLst>
          </p:cNvPr>
          <p:cNvSpPr>
            <a:spLocks noGrp="1"/>
          </p:cNvSpPr>
          <p:nvPr>
            <p:ph type="title"/>
          </p:nvPr>
        </p:nvSpPr>
        <p:spPr/>
        <p:txBody>
          <a:bodyPr>
            <a:normAutofit/>
          </a:bodyPr>
          <a:lstStyle/>
          <a:p>
            <a:r>
              <a:rPr lang="en-US" altLang="zh-TW" dirty="0"/>
              <a:t>The asynchronous setting</a:t>
            </a:r>
            <a:endParaRPr lang="zh-TW" altLang="en-US" dirty="0"/>
          </a:p>
        </p:txBody>
      </p:sp>
    </p:spTree>
    <p:extLst>
      <p:ext uri="{BB962C8B-B14F-4D97-AF65-F5344CB8AC3E}">
        <p14:creationId xmlns:p14="http://schemas.microsoft.com/office/powerpoint/2010/main" val="36678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AB48700-064B-42BC-BC3E-504891D7EA12}"/>
              </a:ext>
            </a:extLst>
          </p:cNvPr>
          <p:cNvSpPr>
            <a:spLocks noGrp="1"/>
          </p:cNvSpPr>
          <p:nvPr>
            <p:ph idx="1"/>
          </p:nvPr>
        </p:nvSpPr>
        <p:spPr/>
        <p:txBody>
          <a:bodyPr/>
          <a:lstStyle/>
          <a:p>
            <a:endParaRPr lang="zh-TW" altLang="en-US" dirty="0"/>
          </a:p>
        </p:txBody>
      </p:sp>
      <p:sp>
        <p:nvSpPr>
          <p:cNvPr id="3" name="投影片編號版面配置區 2">
            <a:extLst>
              <a:ext uri="{FF2B5EF4-FFF2-40B4-BE49-F238E27FC236}">
                <a16:creationId xmlns:a16="http://schemas.microsoft.com/office/drawing/2014/main" id="{6B065932-C782-6B61-F20A-385C4460516F}"/>
              </a:ext>
            </a:extLst>
          </p:cNvPr>
          <p:cNvSpPr>
            <a:spLocks noGrp="1"/>
          </p:cNvSpPr>
          <p:nvPr>
            <p:ph type="sldNum" sz="quarter" idx="12"/>
          </p:nvPr>
        </p:nvSpPr>
        <p:spPr/>
        <p:txBody>
          <a:bodyPr/>
          <a:lstStyle/>
          <a:p>
            <a:fld id="{DF28FB93-0A08-4E7D-8E63-9EFA29F1E093}" type="slidenum">
              <a:rPr lang="en-US" smtClean="0"/>
              <a:pPr/>
              <a:t>27</a:t>
            </a:fld>
            <a:endParaRPr lang="en-US" dirty="0"/>
          </a:p>
        </p:txBody>
      </p:sp>
      <p:sp>
        <p:nvSpPr>
          <p:cNvPr id="4" name="標題 3">
            <a:extLst>
              <a:ext uri="{FF2B5EF4-FFF2-40B4-BE49-F238E27FC236}">
                <a16:creationId xmlns:a16="http://schemas.microsoft.com/office/drawing/2014/main" id="{2CF6D5F3-CBE7-4FEA-9249-391E5F5BEDED}"/>
              </a:ext>
            </a:extLst>
          </p:cNvPr>
          <p:cNvSpPr>
            <a:spLocks noGrp="1"/>
          </p:cNvSpPr>
          <p:nvPr>
            <p:ph type="title"/>
          </p:nvPr>
        </p:nvSpPr>
        <p:spPr/>
        <p:txBody>
          <a:bodyPr/>
          <a:lstStyle/>
          <a:p>
            <a:r>
              <a:rPr lang="en-US" altLang="zh-TW" dirty="0"/>
              <a:t>Dimensionality Reduction</a:t>
            </a:r>
            <a:endParaRPr lang="zh-TW" altLang="en-US" dirty="0"/>
          </a:p>
        </p:txBody>
      </p:sp>
      <p:pic>
        <p:nvPicPr>
          <p:cNvPr id="6" name="圖片 5" descr="IguanaTex Picture Display&#10;&#10;\documentclass{article}&#10;\usepackage{amsmath}&#10;\pagestyle{empty}&#10;\begin{document}&#10;\begin{itemize}&#10;  \item Map each user’s available set \(\mathcal{C}_i\) (\(|\mathcal{C}_i|=n_i\))  &#10;        to a \textbf{fixed-size multiset}&#10;        \(\tilde{\mathcal{C}}_i=[\tilde c_i(0),\dots,\tilde c_i(T_0-1)]\)&#10;        with \(T_0\ll n_i\).&#10;  \item Generation via \textbf{LSH2} $\Rightarrow$&#10;        expected overlap&#10;        \(\displaystyle |\tilde{\mathcal{C}}_1\cap\tilde{\mathcal{C}}_2|&#10;          \approx J\,T_0\)&#10;        ( \(J\) = Jaccard index).&#10;  \item Objective: reduce search space while keeping rendezvous probability high.&#10;\end{itemize}&#10;&#10;&#10;&#10;\end{document}">
            <a:extLst>
              <a:ext uri="{FF2B5EF4-FFF2-40B4-BE49-F238E27FC236}">
                <a16:creationId xmlns:a16="http://schemas.microsoft.com/office/drawing/2014/main" id="{B5F52BCE-54E4-E20C-C17E-11703EB945A3}"/>
              </a:ext>
            </a:extLst>
          </p:cNvPr>
          <p:cNvPicPr>
            <a:picLocks noChangeAspect="1"/>
          </p:cNvPicPr>
          <p:nvPr>
            <p:custDataLst>
              <p:tags r:id="rId1"/>
            </p:custDataLst>
          </p:nvPr>
        </p:nvPicPr>
        <p:blipFill>
          <a:blip r:embed="rId3"/>
          <a:stretch>
            <a:fillRect/>
          </a:stretch>
        </p:blipFill>
        <p:spPr>
          <a:xfrm>
            <a:off x="457200" y="1634699"/>
            <a:ext cx="8077200" cy="1977408"/>
          </a:xfrm>
          <a:prstGeom prst="rect">
            <a:avLst/>
          </a:prstGeom>
        </p:spPr>
      </p:pic>
    </p:spTree>
    <p:extLst>
      <p:ext uri="{BB962C8B-B14F-4D97-AF65-F5344CB8AC3E}">
        <p14:creationId xmlns:p14="http://schemas.microsoft.com/office/powerpoint/2010/main" val="1270633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3C38F40-43E8-8D9F-D4FF-41CB732FEEAE}"/>
              </a:ext>
            </a:extLst>
          </p:cNvPr>
          <p:cNvSpPr>
            <a:spLocks noGrp="1"/>
          </p:cNvSpPr>
          <p:nvPr>
            <p:ph idx="1"/>
          </p:nvPr>
        </p:nvSpPr>
        <p:spPr/>
        <p:txBody>
          <a:bodyPr/>
          <a:lstStyle/>
          <a:p>
            <a:endParaRPr lang="zh-TW" altLang="en-US" dirty="0"/>
          </a:p>
        </p:txBody>
      </p:sp>
      <p:sp>
        <p:nvSpPr>
          <p:cNvPr id="3" name="投影片編號版面配置區 2">
            <a:extLst>
              <a:ext uri="{FF2B5EF4-FFF2-40B4-BE49-F238E27FC236}">
                <a16:creationId xmlns:a16="http://schemas.microsoft.com/office/drawing/2014/main" id="{87AF1DC5-EE50-B190-D4BB-9C5818976858}"/>
              </a:ext>
            </a:extLst>
          </p:cNvPr>
          <p:cNvSpPr>
            <a:spLocks noGrp="1"/>
          </p:cNvSpPr>
          <p:nvPr>
            <p:ph type="sldNum" sz="quarter" idx="12"/>
          </p:nvPr>
        </p:nvSpPr>
        <p:spPr/>
        <p:txBody>
          <a:bodyPr/>
          <a:lstStyle/>
          <a:p>
            <a:fld id="{DF28FB93-0A08-4E7D-8E63-9EFA29F1E093}" type="slidenum">
              <a:rPr lang="en-US" smtClean="0"/>
              <a:pPr/>
              <a:t>28</a:t>
            </a:fld>
            <a:endParaRPr lang="en-US" dirty="0"/>
          </a:p>
        </p:txBody>
      </p:sp>
      <p:sp>
        <p:nvSpPr>
          <p:cNvPr id="4" name="標題 3">
            <a:extLst>
              <a:ext uri="{FF2B5EF4-FFF2-40B4-BE49-F238E27FC236}">
                <a16:creationId xmlns:a16="http://schemas.microsoft.com/office/drawing/2014/main" id="{F0368AC2-D384-0A9D-F785-41EA2250BEA4}"/>
              </a:ext>
            </a:extLst>
          </p:cNvPr>
          <p:cNvSpPr>
            <a:spLocks noGrp="1"/>
          </p:cNvSpPr>
          <p:nvPr>
            <p:ph type="title"/>
          </p:nvPr>
        </p:nvSpPr>
        <p:spPr/>
        <p:txBody>
          <a:bodyPr>
            <a:normAutofit/>
          </a:bodyPr>
          <a:lstStyle/>
          <a:p>
            <a:r>
              <a:rPr lang="en-US" altLang="zh-TW" dirty="0"/>
              <a:t>Random sampling from multisets</a:t>
            </a:r>
            <a:endParaRPr lang="zh-TW" altLang="en-US" dirty="0"/>
          </a:p>
        </p:txBody>
      </p:sp>
      <p:pic>
        <p:nvPicPr>
          <p:cNvPr id="10" name="圖片 9" descr="IguanaTex Picture Display&#10;&#10;\documentclass{article}&#10;\usepackage{amsmath}&#10;\pagestyle{empty}&#10;\begin{document}&#10;&#10;\begin{itemize}&#10;  \item Each slot: user picks a \textbf{random element} from its multiset.&#10;  \item Rendezvous probability per slot is approximately  &#10;        \(\displaystyle \frac{J\,T_0}{T_0^2}= \frac{J}{T_0}\).&#10;  \item \(\Rightarrow\) expected time-to-rendezvous (ETTR)&#10;        \[&#10;          \mathrm{ETTR}\approx \frac{T_0}{J}.&#10;        \]&#10;  \item Better than pure random algorithm if  &#10;        \(\displaystyle&#10;          T_0 \le \frac{n_1n_2}{n_1+n_2-n_{1,2}}.&#10;        \)&#10;\end{itemize}&#10;&#10;&#10;\end{document}">
            <a:extLst>
              <a:ext uri="{FF2B5EF4-FFF2-40B4-BE49-F238E27FC236}">
                <a16:creationId xmlns:a16="http://schemas.microsoft.com/office/drawing/2014/main" id="{D8D86BF8-A1CB-560A-A378-BEFE305EA3DB}"/>
              </a:ext>
            </a:extLst>
          </p:cNvPr>
          <p:cNvPicPr>
            <a:picLocks noChangeAspect="1"/>
          </p:cNvPicPr>
          <p:nvPr>
            <p:custDataLst>
              <p:tags r:id="rId1"/>
            </p:custDataLst>
          </p:nvPr>
        </p:nvPicPr>
        <p:blipFill>
          <a:blip r:embed="rId3"/>
          <a:stretch>
            <a:fillRect/>
          </a:stretch>
        </p:blipFill>
        <p:spPr>
          <a:xfrm>
            <a:off x="952311" y="2003188"/>
            <a:ext cx="6994284" cy="3221333"/>
          </a:xfrm>
          <a:prstGeom prst="rect">
            <a:avLst/>
          </a:prstGeom>
        </p:spPr>
      </p:pic>
    </p:spTree>
    <p:extLst>
      <p:ext uri="{BB962C8B-B14F-4D97-AF65-F5344CB8AC3E}">
        <p14:creationId xmlns:p14="http://schemas.microsoft.com/office/powerpoint/2010/main" val="392237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1382E94-D23C-508E-24B7-1CCBAB4D59A5}"/>
              </a:ext>
            </a:extLst>
          </p:cNvPr>
          <p:cNvSpPr>
            <a:spLocks noGrp="1"/>
          </p:cNvSpPr>
          <p:nvPr>
            <p:ph idx="1"/>
          </p:nvPr>
        </p:nvSpPr>
        <p:spPr/>
        <p:txBody>
          <a:bodyPr/>
          <a:lstStyle/>
          <a:p>
            <a:endParaRPr lang="zh-TW" altLang="en-US" dirty="0"/>
          </a:p>
        </p:txBody>
      </p:sp>
      <p:sp>
        <p:nvSpPr>
          <p:cNvPr id="3" name="投影片編號版面配置區 2">
            <a:extLst>
              <a:ext uri="{FF2B5EF4-FFF2-40B4-BE49-F238E27FC236}">
                <a16:creationId xmlns:a16="http://schemas.microsoft.com/office/drawing/2014/main" id="{A47B2506-1AE0-2836-2F67-3EF3F9E27161}"/>
              </a:ext>
            </a:extLst>
          </p:cNvPr>
          <p:cNvSpPr>
            <a:spLocks noGrp="1"/>
          </p:cNvSpPr>
          <p:nvPr>
            <p:ph type="sldNum" sz="quarter" idx="12"/>
          </p:nvPr>
        </p:nvSpPr>
        <p:spPr/>
        <p:txBody>
          <a:bodyPr/>
          <a:lstStyle/>
          <a:p>
            <a:fld id="{DF28FB93-0A08-4E7D-8E63-9EFA29F1E093}" type="slidenum">
              <a:rPr lang="en-US" smtClean="0"/>
              <a:pPr/>
              <a:t>29</a:t>
            </a:fld>
            <a:endParaRPr lang="en-US" dirty="0"/>
          </a:p>
        </p:txBody>
      </p:sp>
      <p:sp>
        <p:nvSpPr>
          <p:cNvPr id="4" name="標題 3">
            <a:extLst>
              <a:ext uri="{FF2B5EF4-FFF2-40B4-BE49-F238E27FC236}">
                <a16:creationId xmlns:a16="http://schemas.microsoft.com/office/drawing/2014/main" id="{893F0419-128D-2B9A-BA42-C2A8C3CDB96F}"/>
              </a:ext>
            </a:extLst>
          </p:cNvPr>
          <p:cNvSpPr>
            <a:spLocks noGrp="1"/>
          </p:cNvSpPr>
          <p:nvPr>
            <p:ph type="title"/>
          </p:nvPr>
        </p:nvSpPr>
        <p:spPr/>
        <p:txBody>
          <a:bodyPr>
            <a:normAutofit fontScale="90000"/>
          </a:bodyPr>
          <a:lstStyle/>
          <a:p>
            <a:r>
              <a:rPr lang="en-US" altLang="zh-TW" dirty="0"/>
              <a:t>LSH4: Mitigating Empty-Intersection Risk</a:t>
            </a:r>
            <a:endParaRPr lang="zh-TW" altLang="en-US" dirty="0"/>
          </a:p>
        </p:txBody>
      </p:sp>
      <p:pic>
        <p:nvPicPr>
          <p:cNvPr id="12" name="圖片 11" descr="IguanaTex Picture Display&#10;&#10;\documentclass{article}&#10;\usepackage{amsmath}&#10;\pagestyle{empty}&#10;\begin{document}&#10;&#10;\begin{itemize}&#10;  \item Risk: \(\tilde{\mathcal{C}}_1\cap\tilde{\mathcal{C}}_2\) is an empty set&#10;        with probability \((1-J)^{T_0}\).&#10;  \item \textbf{Mixed strategy}: each slot&#10;        \begin{itemize}&#10;          \item with prob.\ \(p_0\) pick from multiset,&#10;          \item with prob.\ \(1-p_0\) pick from original avialable channel set.&#10;        \end{itemize}&#10;  \item Rendezvous probability per slot&#10;        \[&#10;          (1-p_0^2)\frac{n_{1,2}}{n_1n_2}&#10;          \;+\;&#10;          p_0^2\frac{J}{T_0}.&#10;        \]&#10;  \item Approx.\ ETTR&#10;        \[&#10;          \mathrm{ETTR}&#10;          \approx&#10;          \frac{1}{&#10;            (1-p_0^2)\frac{n_{1,2}}{n_1n_2}&#10;            + p_0^2\frac{J}{T_0}}.&#10;        \]&#10;\end{itemize}&#10;&#10;&#10;\end{document}">
            <a:extLst>
              <a:ext uri="{FF2B5EF4-FFF2-40B4-BE49-F238E27FC236}">
                <a16:creationId xmlns:a16="http://schemas.microsoft.com/office/drawing/2014/main" id="{EE9244B9-08CD-6F86-F270-762E810EEF41}"/>
              </a:ext>
            </a:extLst>
          </p:cNvPr>
          <p:cNvPicPr>
            <a:picLocks noChangeAspect="1"/>
          </p:cNvPicPr>
          <p:nvPr>
            <p:custDataLst>
              <p:tags r:id="rId1"/>
            </p:custDataLst>
          </p:nvPr>
        </p:nvPicPr>
        <p:blipFill>
          <a:blip r:embed="rId3"/>
          <a:stretch>
            <a:fillRect/>
          </a:stretch>
        </p:blipFill>
        <p:spPr>
          <a:xfrm>
            <a:off x="1075140" y="1596788"/>
            <a:ext cx="7586864" cy="4559533"/>
          </a:xfrm>
          <a:prstGeom prst="rect">
            <a:avLst/>
          </a:prstGeom>
        </p:spPr>
      </p:pic>
    </p:spTree>
    <p:extLst>
      <p:ext uri="{BB962C8B-B14F-4D97-AF65-F5344CB8AC3E}">
        <p14:creationId xmlns:p14="http://schemas.microsoft.com/office/powerpoint/2010/main" val="241713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94380A1-386D-99D1-D24F-3E4EC5B6F10D}"/>
              </a:ext>
            </a:extLst>
          </p:cNvPr>
          <p:cNvSpPr>
            <a:spLocks noGrp="1"/>
          </p:cNvSpPr>
          <p:nvPr>
            <p:ph type="sldNum" sz="quarter" idx="12"/>
          </p:nvPr>
        </p:nvSpPr>
        <p:spPr/>
        <p:txBody>
          <a:bodyPr/>
          <a:lstStyle/>
          <a:p>
            <a:fld id="{DF28FB93-0A08-4E7D-8E63-9EFA29F1E093}" type="slidenum">
              <a:rPr lang="en-US" smtClean="0"/>
              <a:pPr/>
              <a:t>3</a:t>
            </a:fld>
            <a:endParaRPr lang="en-US" dirty="0"/>
          </a:p>
        </p:txBody>
      </p:sp>
      <p:sp>
        <p:nvSpPr>
          <p:cNvPr id="4" name="標題 3">
            <a:extLst>
              <a:ext uri="{FF2B5EF4-FFF2-40B4-BE49-F238E27FC236}">
                <a16:creationId xmlns:a16="http://schemas.microsoft.com/office/drawing/2014/main" id="{8A757A39-4996-96E8-000C-CB3CFA8F35B8}"/>
              </a:ext>
            </a:extLst>
          </p:cNvPr>
          <p:cNvSpPr>
            <a:spLocks noGrp="1"/>
          </p:cNvSpPr>
          <p:nvPr>
            <p:ph type="title"/>
          </p:nvPr>
        </p:nvSpPr>
        <p:spPr/>
        <p:txBody>
          <a:bodyPr>
            <a:normAutofit fontScale="90000"/>
          </a:bodyPr>
          <a:lstStyle/>
          <a:p>
            <a:r>
              <a:rPr lang="en-US" altLang="zh-TW" dirty="0"/>
              <a:t>Can we beat the random algorithm in terms of ETTR?</a:t>
            </a:r>
            <a:endParaRPr lang="zh-TW" altLang="en-US" dirty="0"/>
          </a:p>
        </p:txBody>
      </p:sp>
      <p:pic>
        <p:nvPicPr>
          <p:cNvPr id="6" name="圖片 5" descr="\documentclass{article}&#10;\usepackage{amsmath}&#10;\pagestyle{empty}&#10;\begin{document}&#10;&#10;\begin{itemize}&#10;  \item Existing work targets worst-case MTTR; average ETTR often poor.&#10;  \item IoT users’ channel sets are typically similar.&#10;  \item Use locality-sensitive hashing (LSH) to exploit set similarity.&#10;  \item sym/sync/hetero/global: ETTR $\propto (\text{Jaccard index})^{-1}$.&#10;  \item sym/async/hetero/global: apply dimensionality reduction for faster rendezvous.&#10;  \item Combine LSH with MACH to retain MTTR upper bound.&#10;\end{itemize}&#10;&#10;&#10;\end{document}" title="IguanaTex Picture Display">
            <a:extLst>
              <a:ext uri="{FF2B5EF4-FFF2-40B4-BE49-F238E27FC236}">
                <a16:creationId xmlns:a16="http://schemas.microsoft.com/office/drawing/2014/main" id="{00D50790-BFA3-FEE0-FFE2-9747BC0429CE}"/>
              </a:ext>
            </a:extLst>
          </p:cNvPr>
          <p:cNvPicPr>
            <a:picLocks noChangeAspect="1"/>
          </p:cNvPicPr>
          <p:nvPr>
            <p:custDataLst>
              <p:tags r:id="rId1"/>
            </p:custDataLst>
          </p:nvPr>
        </p:nvPicPr>
        <p:blipFill>
          <a:blip r:embed="rId3"/>
          <a:stretch>
            <a:fillRect/>
          </a:stretch>
        </p:blipFill>
        <p:spPr>
          <a:xfrm>
            <a:off x="530280" y="1592491"/>
            <a:ext cx="8320000" cy="3593910"/>
          </a:xfrm>
          <a:prstGeom prst="rect">
            <a:avLst/>
          </a:prstGeom>
        </p:spPr>
      </p:pic>
      <p:sp>
        <p:nvSpPr>
          <p:cNvPr id="2" name="文字方塊 1">
            <a:extLst>
              <a:ext uri="{FF2B5EF4-FFF2-40B4-BE49-F238E27FC236}">
                <a16:creationId xmlns:a16="http://schemas.microsoft.com/office/drawing/2014/main" id="{2178D97C-E943-8275-AD05-E6C56BE0C837}"/>
              </a:ext>
            </a:extLst>
          </p:cNvPr>
          <p:cNvSpPr txBox="1"/>
          <p:nvPr/>
        </p:nvSpPr>
        <p:spPr>
          <a:xfrm>
            <a:off x="2756848" y="5453125"/>
            <a:ext cx="5167952" cy="738664"/>
          </a:xfrm>
          <a:prstGeom prst="rect">
            <a:avLst/>
          </a:prstGeom>
          <a:noFill/>
        </p:spPr>
        <p:txBody>
          <a:bodyPr wrap="square" rtlCol="0">
            <a:spAutoFit/>
          </a:bodyPr>
          <a:lstStyle/>
          <a:p>
            <a:r>
              <a:rPr lang="en-US" altLang="zh-TW" sz="1400" dirty="0"/>
              <a:t>G.-Y. Jiang and C.-S. Chang, ``Locality-sensitive hashing for efficient</a:t>
            </a:r>
          </a:p>
          <a:p>
            <a:r>
              <a:rPr lang="en-US" altLang="zh-TW" sz="1400" dirty="0"/>
              <a:t>  rendezvous search: A new approach,‘’ </a:t>
            </a:r>
            <a:r>
              <a:rPr lang="en-US" altLang="zh-TW" sz="1400" i="1" dirty="0"/>
              <a:t>IEEE Transactions on</a:t>
            </a:r>
          </a:p>
          <a:p>
            <a:r>
              <a:rPr lang="en-US" altLang="zh-TW" sz="1400" i="1" dirty="0"/>
              <a:t>  Communications</a:t>
            </a:r>
            <a:r>
              <a:rPr lang="en-US" altLang="zh-TW" sz="1400" dirty="0"/>
              <a:t>, vol. 72, no.  9, pp. 5674--5687, 2024.</a:t>
            </a:r>
            <a:endParaRPr lang="zh-TW" altLang="en-US" sz="1400" dirty="0"/>
          </a:p>
        </p:txBody>
      </p:sp>
    </p:spTree>
    <p:extLst>
      <p:ext uri="{BB962C8B-B14F-4D97-AF65-F5344CB8AC3E}">
        <p14:creationId xmlns:p14="http://schemas.microsoft.com/office/powerpoint/2010/main" val="333661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DF474-EF7A-266C-8BEE-F67894B4CEA0}"/>
            </a:ext>
          </a:extLst>
        </p:cNvPr>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681F289-EECA-455B-A011-895630B25CE6}"/>
              </a:ext>
            </a:extLst>
          </p:cNvPr>
          <p:cNvSpPr>
            <a:spLocks noGrp="1"/>
          </p:cNvSpPr>
          <p:nvPr>
            <p:ph idx="1"/>
          </p:nvPr>
        </p:nvSpPr>
        <p:spPr/>
        <p:txBody>
          <a:bodyPr>
            <a:normAutofit/>
          </a:bodyPr>
          <a:lstStyle/>
          <a:p>
            <a:pPr lvl="1"/>
            <a:r>
              <a:rPr lang="en-US" altLang="zh-TW" dirty="0"/>
              <a:t>Four cases</a:t>
            </a:r>
          </a:p>
          <a:p>
            <a:pPr lvl="2"/>
            <a:r>
              <a:rPr lang="en-US" altLang="zh-TW" dirty="0"/>
              <a:t>with probability              , both users select their channels from the available channel sets</a:t>
            </a:r>
          </a:p>
          <a:p>
            <a:pPr lvl="2"/>
            <a:r>
              <a:rPr lang="en-US" altLang="zh-TW" dirty="0"/>
              <a:t>with probability                  , user 1 selects its channel from its multiset, and user 2 selects its channel from its available channel set</a:t>
            </a:r>
          </a:p>
          <a:p>
            <a:pPr lvl="2"/>
            <a:r>
              <a:rPr lang="en-US" altLang="zh-TW" dirty="0"/>
              <a:t>with probability                 , user 2 selects its channel from its multiset, and user 1 selects its channel from its available channel set</a:t>
            </a:r>
          </a:p>
          <a:p>
            <a:pPr lvl="2"/>
            <a:r>
              <a:rPr lang="en-US" altLang="zh-TW" dirty="0"/>
              <a:t>with probability      , both users select their channels from the multisets</a:t>
            </a:r>
            <a:endParaRPr lang="zh-TW" altLang="en-US" dirty="0"/>
          </a:p>
        </p:txBody>
      </p:sp>
      <p:sp>
        <p:nvSpPr>
          <p:cNvPr id="3" name="投影片編號版面配置區 2">
            <a:extLst>
              <a:ext uri="{FF2B5EF4-FFF2-40B4-BE49-F238E27FC236}">
                <a16:creationId xmlns:a16="http://schemas.microsoft.com/office/drawing/2014/main" id="{65FC1354-A2D4-F08A-BAEB-F0101AEF1C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標題 3">
            <a:extLst>
              <a:ext uri="{FF2B5EF4-FFF2-40B4-BE49-F238E27FC236}">
                <a16:creationId xmlns:a16="http://schemas.microsoft.com/office/drawing/2014/main" id="{086CA83B-7230-38C4-16E3-51F1E23C3F59}"/>
              </a:ext>
            </a:extLst>
          </p:cNvPr>
          <p:cNvSpPr>
            <a:spLocks noGrp="1"/>
          </p:cNvSpPr>
          <p:nvPr>
            <p:ph type="title"/>
          </p:nvPr>
        </p:nvSpPr>
        <p:spPr/>
        <p:txBody>
          <a:bodyPr/>
          <a:lstStyle/>
          <a:p>
            <a:r>
              <a:rPr lang="en-US" altLang="zh-TW" dirty="0"/>
              <a:t>Approximation</a:t>
            </a:r>
            <a:endParaRPr lang="zh-TW" altLang="en-US" dirty="0"/>
          </a:p>
        </p:txBody>
      </p:sp>
      <p:pic>
        <p:nvPicPr>
          <p:cNvPr id="9" name="圖片 8" descr="\documentclass{article}&#10;\usepackage{amsmath}&#10;\pagestyle{empty}&#10;\begin{document}&#10;&#10;&#10;$(1-p_0)^2$&#10;&#10;\end{document}" title="IguanaTex Bitmap Display">
            <a:extLst>
              <a:ext uri="{FF2B5EF4-FFF2-40B4-BE49-F238E27FC236}">
                <a16:creationId xmlns:a16="http://schemas.microsoft.com/office/drawing/2014/main" id="{42C6D3B4-D1EE-6C89-0826-2C0BBEB1996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279057" y="1992836"/>
            <a:ext cx="831442" cy="241213"/>
          </a:xfrm>
          <a:prstGeom prst="rect">
            <a:avLst/>
          </a:prstGeom>
        </p:spPr>
      </p:pic>
      <p:pic>
        <p:nvPicPr>
          <p:cNvPr id="10" name="圖片 9" descr="\documentclass{article}&#10;\usepackage{amsmath}&#10;\pagestyle{empty}&#10;\begin{document}&#10;&#10;$p_0(1-p_0)$&#10;&#10;&#10;\end{document}" title="IguanaTex Bitmap Display">
            <a:extLst>
              <a:ext uri="{FF2B5EF4-FFF2-40B4-BE49-F238E27FC236}">
                <a16:creationId xmlns:a16="http://schemas.microsoft.com/office/drawing/2014/main" id="{B25CB3DA-B9B3-EAF2-849A-352ED4BCBD04}"/>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252699" y="3781763"/>
            <a:ext cx="1001567" cy="231986"/>
          </a:xfrm>
          <a:prstGeom prst="rect">
            <a:avLst/>
          </a:prstGeom>
        </p:spPr>
      </p:pic>
      <p:pic>
        <p:nvPicPr>
          <p:cNvPr id="11" name="圖片 10" descr="\documentclass{article}&#10;\usepackage{amsmath}&#10;\pagestyle{empty}&#10;\begin{document}&#10;&#10;$p_0(1-p_0)$&#10;&#10;&#10;\end{document}" title="IguanaTex Bitmap Display">
            <a:extLst>
              <a:ext uri="{FF2B5EF4-FFF2-40B4-BE49-F238E27FC236}">
                <a16:creationId xmlns:a16="http://schemas.microsoft.com/office/drawing/2014/main" id="{B158C915-9677-FE38-7605-D19392209FB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298650" y="2745607"/>
            <a:ext cx="1001567" cy="231986"/>
          </a:xfrm>
          <a:prstGeom prst="rect">
            <a:avLst/>
          </a:prstGeom>
        </p:spPr>
      </p:pic>
      <p:pic>
        <p:nvPicPr>
          <p:cNvPr id="12" name="圖片 11" descr="\documentclass{article}&#10;\usepackage{amsmath}&#10;\pagestyle{empty}&#10;\begin{document}&#10;&#10;&#10;$p_0^2$&#10;&#10;\end{document}" title="IguanaTex Bitmap Display">
            <a:extLst>
              <a:ext uri="{FF2B5EF4-FFF2-40B4-BE49-F238E27FC236}">
                <a16:creationId xmlns:a16="http://schemas.microsoft.com/office/drawing/2014/main" id="{CFB841F9-614E-273D-B5AF-2C844C8E84AA}"/>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298650" y="4795853"/>
            <a:ext cx="236120" cy="283344"/>
          </a:xfrm>
          <a:prstGeom prst="rect">
            <a:avLst/>
          </a:prstGeom>
        </p:spPr>
      </p:pic>
    </p:spTree>
    <p:extLst>
      <p:ext uri="{BB962C8B-B14F-4D97-AF65-F5344CB8AC3E}">
        <p14:creationId xmlns:p14="http://schemas.microsoft.com/office/powerpoint/2010/main" val="752995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643B2E9-E5E7-68F0-364C-F4A3C1C8DB84}"/>
              </a:ext>
            </a:extLst>
          </p:cNvPr>
          <p:cNvSpPr>
            <a:spLocks noGrp="1"/>
          </p:cNvSpPr>
          <p:nvPr>
            <p:ph type="sldNum" sz="quarter" idx="12"/>
          </p:nvPr>
        </p:nvSpPr>
        <p:spPr/>
        <p:txBody>
          <a:bodyPr/>
          <a:lstStyle/>
          <a:p>
            <a:fld id="{DF28FB93-0A08-4E7D-8E63-9EFA29F1E093}" type="slidenum">
              <a:rPr lang="en-US" smtClean="0"/>
              <a:pPr/>
              <a:t>31</a:t>
            </a:fld>
            <a:endParaRPr lang="en-US" dirty="0"/>
          </a:p>
        </p:txBody>
      </p:sp>
      <p:sp>
        <p:nvSpPr>
          <p:cNvPr id="4" name="標題 3">
            <a:extLst>
              <a:ext uri="{FF2B5EF4-FFF2-40B4-BE49-F238E27FC236}">
                <a16:creationId xmlns:a16="http://schemas.microsoft.com/office/drawing/2014/main" id="{8B052CCE-3664-48B8-42D0-F1D649CD4DB7}"/>
              </a:ext>
            </a:extLst>
          </p:cNvPr>
          <p:cNvSpPr>
            <a:spLocks noGrp="1"/>
          </p:cNvSpPr>
          <p:nvPr>
            <p:ph type="title"/>
          </p:nvPr>
        </p:nvSpPr>
        <p:spPr/>
        <p:txBody>
          <a:bodyPr/>
          <a:lstStyle/>
          <a:p>
            <a:endParaRPr lang="zh-TW" altLang="en-US" dirty="0"/>
          </a:p>
        </p:txBody>
      </p:sp>
      <p:pic>
        <p:nvPicPr>
          <p:cNvPr id="6" name="圖片 5" descr="IguanaTex Picture Display&#10;&#10;\documentclass{article}&#10;\usepackage{amsmath}&#10;\pagestyle{empty}&#10;\begin{document}&#10;\begin{itemize}&#10;  \item Intersection-empty probability: \((1-J)^{T_0}\).&#10;        Negligible when \(T_0\ge20\) and \(J&gt;0.5\).&#10;  \item Larger \(p_0\) leverages dimensionality reduction;&#10;        smaller \(p_0\) guards against empty intersection.&#10;  \item Tune \(\,(T_0,p_0)\,\) to balance ETTR vs.\ MTTR for given \(J\).&#10;\end{itemize}&#10;&#10;&#10;&#10;\end{document}">
            <a:extLst>
              <a:ext uri="{FF2B5EF4-FFF2-40B4-BE49-F238E27FC236}">
                <a16:creationId xmlns:a16="http://schemas.microsoft.com/office/drawing/2014/main" id="{6EF86D9A-C9E0-A2D9-436F-B9D360A6F6B9}"/>
              </a:ext>
            </a:extLst>
          </p:cNvPr>
          <p:cNvPicPr>
            <a:picLocks noChangeAspect="1"/>
          </p:cNvPicPr>
          <p:nvPr>
            <p:custDataLst>
              <p:tags r:id="rId1"/>
            </p:custDataLst>
          </p:nvPr>
        </p:nvPicPr>
        <p:blipFill>
          <a:blip r:embed="rId4"/>
          <a:stretch>
            <a:fillRect/>
          </a:stretch>
        </p:blipFill>
        <p:spPr>
          <a:xfrm>
            <a:off x="457200" y="1857611"/>
            <a:ext cx="8327619" cy="2373195"/>
          </a:xfrm>
          <a:prstGeom prst="rect">
            <a:avLst/>
          </a:prstGeom>
        </p:spPr>
      </p:pic>
      <p:pic>
        <p:nvPicPr>
          <p:cNvPr id="9" name="圖片 8" descr="IguanaTex Picture Display&#10;&#10;\documentclass{article}&#10;\usepackage{amsmath}&#10;\pagestyle{empty}&#10;\begin{document}&#10;&#10;&#10;Choosing \(T_0\) and \(p_0\)&#10;&#10;\end{document}">
            <a:extLst>
              <a:ext uri="{FF2B5EF4-FFF2-40B4-BE49-F238E27FC236}">
                <a16:creationId xmlns:a16="http://schemas.microsoft.com/office/drawing/2014/main" id="{48D06460-00F8-8A6F-2B4D-86283A736812}"/>
              </a:ext>
            </a:extLst>
          </p:cNvPr>
          <p:cNvPicPr>
            <a:picLocks noChangeAspect="1"/>
          </p:cNvPicPr>
          <p:nvPr>
            <p:custDataLst>
              <p:tags r:id="rId2"/>
            </p:custDataLst>
          </p:nvPr>
        </p:nvPicPr>
        <p:blipFill>
          <a:blip r:embed="rId5"/>
          <a:stretch>
            <a:fillRect/>
          </a:stretch>
        </p:blipFill>
        <p:spPr>
          <a:xfrm>
            <a:off x="952300" y="692989"/>
            <a:ext cx="3222857" cy="503465"/>
          </a:xfrm>
          <a:prstGeom prst="rect">
            <a:avLst/>
          </a:prstGeom>
        </p:spPr>
      </p:pic>
    </p:spTree>
    <p:extLst>
      <p:ext uri="{BB962C8B-B14F-4D97-AF65-F5344CB8AC3E}">
        <p14:creationId xmlns:p14="http://schemas.microsoft.com/office/powerpoint/2010/main" val="3049389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141C664-E410-CCBA-D016-9FC739E2B112}"/>
              </a:ext>
            </a:extLst>
          </p:cNvPr>
          <p:cNvSpPr>
            <a:spLocks noGrp="1"/>
          </p:cNvSpPr>
          <p:nvPr>
            <p:ph idx="1"/>
          </p:nvPr>
        </p:nvSpPr>
        <p:spPr/>
        <p:txBody>
          <a:bodyPr/>
          <a:lstStyle/>
          <a:p>
            <a:endParaRPr lang="zh-TW" altLang="en-US" dirty="0"/>
          </a:p>
        </p:txBody>
      </p:sp>
      <p:sp>
        <p:nvSpPr>
          <p:cNvPr id="3" name="投影片編號版面配置區 2">
            <a:extLst>
              <a:ext uri="{FF2B5EF4-FFF2-40B4-BE49-F238E27FC236}">
                <a16:creationId xmlns:a16="http://schemas.microsoft.com/office/drawing/2014/main" id="{ED714458-9A6D-ACD6-1FE9-04DB2CA99D1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標題 3">
            <a:extLst>
              <a:ext uri="{FF2B5EF4-FFF2-40B4-BE49-F238E27FC236}">
                <a16:creationId xmlns:a16="http://schemas.microsoft.com/office/drawing/2014/main" id="{9415C8AD-CFD8-46B2-BBFD-433C446180A6}"/>
              </a:ext>
            </a:extLst>
          </p:cNvPr>
          <p:cNvSpPr>
            <a:spLocks noGrp="1"/>
          </p:cNvSpPr>
          <p:nvPr>
            <p:ph type="title"/>
          </p:nvPr>
        </p:nvSpPr>
        <p:spPr/>
        <p:txBody>
          <a:bodyPr/>
          <a:lstStyle/>
          <a:p>
            <a:endParaRPr lang="zh-TW" altLang="en-US" dirty="0"/>
          </a:p>
        </p:txBody>
      </p:sp>
      <p:pic>
        <p:nvPicPr>
          <p:cNvPr id="6" name="圖片 5" descr="IguanaTex Picture Display&#10;&#10;\documentclass{article}&#10;\usepackage{amsmath}&#10;\pagestyle{empty}&#10;\begin{document}&#10;\begin{table}&#10; \centering&#10; \begin{tabular}{|c|c|c|c|c|c|}&#10; \hline&#10;  Jaccard index&amp;0.1&amp;0.2&amp;0.3&amp;0.4&amp;0.5\\&#10; \hline&#10; $T_0=5$&amp;0.5905&amp;0.3277&amp;0.1680&amp;0.0778&amp;0.0313\\&#10; \hline&#10; $T_0=10$&amp;0.3487&amp;0.1074&amp;0.0282&amp;0.0060&amp;0.0010\\&#10; \hline&#10; $T_0=15$&amp;0.2059&amp;0.0352&amp;0.0047&amp;0.0005&amp;3.05e-05\\&#10; \hline&#10; $T_0=20$&amp;0.12157&amp;0.0115&amp;0.0008&amp;3.66e-05&amp;9.54e-07\\&#10; \hline&#10;  Jaccard index&amp;0.6&amp;0.7&amp;0.8&amp;0.9&amp;1\\&#10; \hline&#10; $T_0=5$&amp;0.0102&amp;0.0024&amp;0.0003&amp;1e-05&amp;0\\&#10; \hline&#10; $T_0=10$&amp;0.0001&amp;5.9e-06&amp;1.02e-0.7&amp;1e-10&amp;0\\&#10; \hline&#10; $T_0=15$&amp;1.07e-06&amp;1.43e-08&amp;3.28e-11&amp;1e-15&amp;0\\&#10; \hline&#10; $T_0=20$&amp;1.1e-08&amp;3.49e-11&amp;1.05e-14&amp;1e-20&amp;0\\&#10; \hline&#10; \end{tabular}&#10; \caption{The probability that none of the common channels are selected in the $T_0$ trials is $(1-J)^{T_0}$. }&#10; \end{table}&#10;&#10;&#10;&#10;&#10;\end{document}">
            <a:extLst>
              <a:ext uri="{FF2B5EF4-FFF2-40B4-BE49-F238E27FC236}">
                <a16:creationId xmlns:a16="http://schemas.microsoft.com/office/drawing/2014/main" id="{4A57C356-124F-0C51-0CFE-6A6E625A95BF}"/>
              </a:ext>
            </a:extLst>
          </p:cNvPr>
          <p:cNvPicPr>
            <a:picLocks noChangeAspect="1"/>
          </p:cNvPicPr>
          <p:nvPr>
            <p:custDataLst>
              <p:tags r:id="rId1"/>
            </p:custDataLst>
          </p:nvPr>
        </p:nvPicPr>
        <p:blipFill>
          <a:blip r:embed="rId4"/>
          <a:stretch>
            <a:fillRect/>
          </a:stretch>
        </p:blipFill>
        <p:spPr>
          <a:xfrm>
            <a:off x="425355" y="1834865"/>
            <a:ext cx="8229600" cy="3968000"/>
          </a:xfrm>
          <a:prstGeom prst="rect">
            <a:avLst/>
          </a:prstGeom>
        </p:spPr>
      </p:pic>
      <p:pic>
        <p:nvPicPr>
          <p:cNvPr id="8" name="圖片 7" descr="IguanaTex Picture Display&#10;&#10;\documentclass{article}&#10;\usepackage{amsmath}&#10;\pagestyle{empty}&#10;\begin{document}&#10;&#10;&#10;Choosing \(T_0\) and \(p_0\)&#10;&#10;\end{document}">
            <a:extLst>
              <a:ext uri="{FF2B5EF4-FFF2-40B4-BE49-F238E27FC236}">
                <a16:creationId xmlns:a16="http://schemas.microsoft.com/office/drawing/2014/main" id="{0F2BC718-DE20-B2B5-4720-57D2545D3F4D}"/>
              </a:ext>
            </a:extLst>
          </p:cNvPr>
          <p:cNvPicPr>
            <a:picLocks noChangeAspect="1"/>
          </p:cNvPicPr>
          <p:nvPr>
            <p:custDataLst>
              <p:tags r:id="rId2"/>
            </p:custDataLst>
          </p:nvPr>
        </p:nvPicPr>
        <p:blipFill>
          <a:blip r:embed="rId5"/>
          <a:stretch>
            <a:fillRect/>
          </a:stretch>
        </p:blipFill>
        <p:spPr>
          <a:xfrm>
            <a:off x="952300" y="692989"/>
            <a:ext cx="3222857" cy="345143"/>
          </a:xfrm>
          <a:prstGeom prst="rect">
            <a:avLst/>
          </a:prstGeom>
        </p:spPr>
      </p:pic>
    </p:spTree>
    <p:extLst>
      <p:ext uri="{BB962C8B-B14F-4D97-AF65-F5344CB8AC3E}">
        <p14:creationId xmlns:p14="http://schemas.microsoft.com/office/powerpoint/2010/main" val="2407973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7AD0AAB-CB11-79F1-9832-0E4D59774C1A}"/>
              </a:ext>
            </a:extLst>
          </p:cNvPr>
          <p:cNvSpPr>
            <a:spLocks noGrp="1"/>
          </p:cNvSpPr>
          <p:nvPr>
            <p:ph idx="1"/>
          </p:nvPr>
        </p:nvSpPr>
        <p:spPr/>
        <p:txBody>
          <a:bodyPr/>
          <a:lstStyle/>
          <a:p>
            <a:endParaRPr lang="zh-TW" altLang="en-US"/>
          </a:p>
        </p:txBody>
      </p:sp>
      <p:sp>
        <p:nvSpPr>
          <p:cNvPr id="3" name="投影片編號版面配置區 2">
            <a:extLst>
              <a:ext uri="{FF2B5EF4-FFF2-40B4-BE49-F238E27FC236}">
                <a16:creationId xmlns:a16="http://schemas.microsoft.com/office/drawing/2014/main" id="{DEC42190-D5D9-8638-01D1-8BD5CEFCCAC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標題 3">
            <a:extLst>
              <a:ext uri="{FF2B5EF4-FFF2-40B4-BE49-F238E27FC236}">
                <a16:creationId xmlns:a16="http://schemas.microsoft.com/office/drawing/2014/main" id="{12A96481-521E-3CBE-D977-F9D93E73AA6F}"/>
              </a:ext>
            </a:extLst>
          </p:cNvPr>
          <p:cNvSpPr>
            <a:spLocks noGrp="1"/>
          </p:cNvSpPr>
          <p:nvPr>
            <p:ph type="title"/>
          </p:nvPr>
        </p:nvSpPr>
        <p:spPr/>
        <p:txBody>
          <a:bodyPr/>
          <a:lstStyle/>
          <a:p>
            <a:endParaRPr lang="zh-TW" altLang="en-US"/>
          </a:p>
        </p:txBody>
      </p:sp>
      <p:pic>
        <p:nvPicPr>
          <p:cNvPr id="6" name="圖片 5">
            <a:extLst>
              <a:ext uri="{FF2B5EF4-FFF2-40B4-BE49-F238E27FC236}">
                <a16:creationId xmlns:a16="http://schemas.microsoft.com/office/drawing/2014/main" id="{48509255-8E04-1B6A-EC2D-8623B0C49130}"/>
              </a:ext>
            </a:extLst>
          </p:cNvPr>
          <p:cNvPicPr>
            <a:picLocks noChangeAspect="1"/>
          </p:cNvPicPr>
          <p:nvPr/>
        </p:nvPicPr>
        <p:blipFill>
          <a:blip r:embed="rId2"/>
          <a:stretch>
            <a:fillRect/>
          </a:stretch>
        </p:blipFill>
        <p:spPr>
          <a:xfrm>
            <a:off x="582304" y="1296769"/>
            <a:ext cx="7838365" cy="4439839"/>
          </a:xfrm>
          <a:prstGeom prst="rect">
            <a:avLst/>
          </a:prstGeom>
        </p:spPr>
      </p:pic>
    </p:spTree>
    <p:extLst>
      <p:ext uri="{BB962C8B-B14F-4D97-AF65-F5344CB8AC3E}">
        <p14:creationId xmlns:p14="http://schemas.microsoft.com/office/powerpoint/2010/main" val="101984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7CFBA07-DD3B-67EE-CE74-3BF4D8B74420}"/>
              </a:ext>
            </a:extLst>
          </p:cNvPr>
          <p:cNvSpPr>
            <a:spLocks noGrp="1"/>
          </p:cNvSpPr>
          <p:nvPr>
            <p:ph idx="1"/>
          </p:nvPr>
        </p:nvSpPr>
        <p:spPr/>
        <p:txBody>
          <a:bodyPr/>
          <a:lstStyle/>
          <a:p>
            <a:r>
              <a:rPr lang="en-US" altLang="zh-TW" dirty="0"/>
              <a:t>Unlike the random algorithm and many existing algorithms in the literature, the channel hopping sequences generated by LSH4 for the two users are not independent.</a:t>
            </a:r>
          </a:p>
          <a:p>
            <a:r>
              <a:rPr lang="en-US" altLang="zh-TW" dirty="0"/>
              <a:t>This is because they are coupled by the two multisets generated by using the locality-sensitive hashing.</a:t>
            </a:r>
          </a:p>
          <a:p>
            <a:r>
              <a:rPr lang="en-US" altLang="zh-TW" dirty="0"/>
              <a:t>Such coupling improves the rendezvous probability, particularly when the Jaccard index is high. </a:t>
            </a:r>
            <a:endParaRPr lang="zh-TW" altLang="en-US" dirty="0"/>
          </a:p>
        </p:txBody>
      </p:sp>
      <p:sp>
        <p:nvSpPr>
          <p:cNvPr id="3" name="投影片編號版面配置區 2">
            <a:extLst>
              <a:ext uri="{FF2B5EF4-FFF2-40B4-BE49-F238E27FC236}">
                <a16:creationId xmlns:a16="http://schemas.microsoft.com/office/drawing/2014/main" id="{D10B7D2F-AF8A-D13B-7484-9933C1DD6BC7}"/>
              </a:ext>
            </a:extLst>
          </p:cNvPr>
          <p:cNvSpPr>
            <a:spLocks noGrp="1"/>
          </p:cNvSpPr>
          <p:nvPr>
            <p:ph type="sldNum" sz="quarter" idx="12"/>
          </p:nvPr>
        </p:nvSpPr>
        <p:spPr/>
        <p:txBody>
          <a:bodyPr/>
          <a:lstStyle/>
          <a:p>
            <a:fld id="{DF28FB93-0A08-4E7D-8E63-9EFA29F1E093}" type="slidenum">
              <a:rPr lang="en-US" smtClean="0"/>
              <a:pPr/>
              <a:t>34</a:t>
            </a:fld>
            <a:endParaRPr lang="en-US" dirty="0"/>
          </a:p>
        </p:txBody>
      </p:sp>
      <p:sp>
        <p:nvSpPr>
          <p:cNvPr id="4" name="標題 3">
            <a:extLst>
              <a:ext uri="{FF2B5EF4-FFF2-40B4-BE49-F238E27FC236}">
                <a16:creationId xmlns:a16="http://schemas.microsoft.com/office/drawing/2014/main" id="{572E7B59-693E-B03E-9B21-C82EF6D64094}"/>
              </a:ext>
            </a:extLst>
          </p:cNvPr>
          <p:cNvSpPr>
            <a:spLocks noGrp="1"/>
          </p:cNvSpPr>
          <p:nvPr>
            <p:ph type="title"/>
          </p:nvPr>
        </p:nvSpPr>
        <p:spPr/>
        <p:txBody>
          <a:bodyPr>
            <a:normAutofit fontScale="90000"/>
          </a:bodyPr>
          <a:lstStyle/>
          <a:p>
            <a:r>
              <a:rPr lang="en-US" altLang="zh-TW" dirty="0"/>
              <a:t>Why LSH4 is better than most existing algorithms in ETTR</a:t>
            </a:r>
            <a:endParaRPr lang="zh-TW" altLang="en-US" dirty="0"/>
          </a:p>
        </p:txBody>
      </p:sp>
    </p:spTree>
    <p:extLst>
      <p:ext uri="{BB962C8B-B14F-4D97-AF65-F5344CB8AC3E}">
        <p14:creationId xmlns:p14="http://schemas.microsoft.com/office/powerpoint/2010/main" val="911170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58480"/>
            <a:ext cx="8229600" cy="4525963"/>
          </a:xfrm>
        </p:spPr>
        <p:txBody>
          <a:bodyPr/>
          <a:lstStyle/>
          <a:p>
            <a:r>
              <a:rPr lang="en-US" altLang="zh-TW" dirty="0"/>
              <a:t>Asynchronous Channel Hopping sequence with Maximum rendezvous diversity (MACH) sequence:</a:t>
            </a: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The idea is to embed LSH4 into an </a:t>
            </a:r>
            <a:r>
              <a:rPr lang="en-US" altLang="zh-TW" i="1" dirty="0"/>
              <a:t>(</a:t>
            </a:r>
            <a:r>
              <a:rPr lang="en-US" altLang="zh-TW" i="1" dirty="0" err="1"/>
              <a:t>N,p</a:t>
            </a:r>
            <a:r>
              <a:rPr lang="en-US" altLang="zh-TW" i="1" dirty="0"/>
              <a:t>)</a:t>
            </a:r>
            <a:r>
              <a:rPr lang="en-US" altLang="zh-TW" dirty="0"/>
              <a:t>-MACH.</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35</a:t>
            </a:fld>
            <a:endParaRPr lang="en-US" dirty="0"/>
          </a:p>
        </p:txBody>
      </p:sp>
      <p:sp>
        <p:nvSpPr>
          <p:cNvPr id="4" name="標題 3"/>
          <p:cNvSpPr>
            <a:spLocks noGrp="1"/>
          </p:cNvSpPr>
          <p:nvPr>
            <p:ph type="title"/>
          </p:nvPr>
        </p:nvSpPr>
        <p:spPr/>
        <p:txBody>
          <a:bodyPr/>
          <a:lstStyle/>
          <a:p>
            <a:r>
              <a:rPr lang="en-US" altLang="zh-TW" dirty="0"/>
              <a:t>LSH with a bounded MTTR</a:t>
            </a:r>
          </a:p>
        </p:txBody>
      </p:sp>
      <p:pic>
        <p:nvPicPr>
          <p:cNvPr id="8" name="圖片 7" descr="\documentclass{article}&#10;\usepackage{amsmath}&#10;\pagestyle{empty}&#10;\begin{document}&#10;&#10;A periodic sequence with period $p$ on $N$ channels is called&#10;an $(N,p)$-MACH sequence $\{c(t),0\leq t \leq p-1\}$ if it satisfies the following one-dimensional maximum rendezvous diversity (1D-MRD) property.&#10;&#10;&#10;\begin{itemize}&#10;\item \textbf{The 1D-MRD property}: For any time drift $0 \leq d \leq p-1$ and any channel $0 \leq k \leq N-1$, there exists $0 \leq t \leq p-1$ such that $c(t) = c(t \oplus d) = k$, where $\oplus$ denotes addition modulo $p$.&#10;\end{itemize}&#10;&#10;&#10;\end{document}" title="IguanaTex Picture Display">
            <a:extLst>
              <a:ext uri="{FF2B5EF4-FFF2-40B4-BE49-F238E27FC236}">
                <a16:creationId xmlns:a16="http://schemas.microsoft.com/office/drawing/2014/main" id="{936D8764-8EF8-1738-5436-329339E6D8BE}"/>
              </a:ext>
            </a:extLst>
          </p:cNvPr>
          <p:cNvPicPr>
            <a:picLocks noChangeAspect="1"/>
          </p:cNvPicPr>
          <p:nvPr>
            <p:custDataLst>
              <p:tags r:id="rId1"/>
            </p:custDataLst>
          </p:nvPr>
        </p:nvPicPr>
        <p:blipFill>
          <a:blip r:embed="rId4"/>
          <a:stretch>
            <a:fillRect/>
          </a:stretch>
        </p:blipFill>
        <p:spPr>
          <a:xfrm>
            <a:off x="541361" y="2416428"/>
            <a:ext cx="7988490" cy="2428527"/>
          </a:xfrm>
          <a:prstGeom prst="rect">
            <a:avLst/>
          </a:prstGeom>
        </p:spPr>
      </p:pic>
    </p:spTree>
    <p:extLst>
      <p:ext uri="{BB962C8B-B14F-4D97-AF65-F5344CB8AC3E}">
        <p14:creationId xmlns:p14="http://schemas.microsoft.com/office/powerpoint/2010/main" val="48724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MACH-LSH4</a:t>
            </a:r>
            <a:endParaRPr lang="zh-TW" altLang="en-US" dirty="0"/>
          </a:p>
          <a:p>
            <a:pPr lvl="1"/>
            <a:r>
              <a:rPr lang="en-US" altLang="zh-TW" dirty="0"/>
              <a:t>Use an existing MACH channel hopping sequence</a:t>
            </a:r>
          </a:p>
          <a:p>
            <a:pPr lvl="1"/>
            <a:r>
              <a:rPr lang="en-US" altLang="zh-TW" dirty="0"/>
              <a:t>Retain the available channels in the MACH channel hopping sequence. </a:t>
            </a:r>
          </a:p>
          <a:p>
            <a:pPr lvl="1"/>
            <a:r>
              <a:rPr lang="en-US" altLang="zh-TW" dirty="0"/>
              <a:t>Replace the other channels by the LSH4 algorithm.</a:t>
            </a:r>
          </a:p>
          <a:p>
            <a:pPr lvl="2"/>
            <a:r>
              <a:rPr lang="en-US" altLang="zh-TW" dirty="0"/>
              <a:t>With probability       to randomly select a channel from the multiset.</a:t>
            </a:r>
          </a:p>
          <a:p>
            <a:pPr lvl="2"/>
            <a:r>
              <a:rPr lang="en-US" altLang="zh-TW" dirty="0"/>
              <a:t>With probability of              to select a channel from the  available channel set.</a:t>
            </a:r>
          </a:p>
          <a:p>
            <a:pPr lvl="1"/>
            <a:r>
              <a:rPr lang="en-US" altLang="zh-TW" dirty="0"/>
              <a:t>MACH-LSH4 still achieves rendezvous within the period </a:t>
            </a:r>
            <a:r>
              <a:rPr lang="en-US" altLang="zh-TW" i="1" dirty="0"/>
              <a:t>p </a:t>
            </a:r>
            <a:r>
              <a:rPr lang="en-US" altLang="zh-TW" dirty="0"/>
              <a:t>of MACH.</a:t>
            </a:r>
          </a:p>
          <a:p>
            <a:pPr lvl="1"/>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36</a:t>
            </a:fld>
            <a:endParaRPr lang="en-US" dirty="0"/>
          </a:p>
        </p:txBody>
      </p:sp>
      <p:sp>
        <p:nvSpPr>
          <p:cNvPr id="4" name="標題 3"/>
          <p:cNvSpPr>
            <a:spLocks noGrp="1"/>
          </p:cNvSpPr>
          <p:nvPr>
            <p:ph type="title"/>
          </p:nvPr>
        </p:nvSpPr>
        <p:spPr/>
        <p:txBody>
          <a:bodyPr/>
          <a:lstStyle/>
          <a:p>
            <a:r>
              <a:rPr lang="en-US" altLang="zh-TW" dirty="0"/>
              <a:t>Embedding LSH4 into an </a:t>
            </a:r>
            <a:r>
              <a:rPr lang="en-US" altLang="zh-TW" i="1" dirty="0"/>
              <a:t>(</a:t>
            </a:r>
            <a:r>
              <a:rPr lang="en-US" altLang="zh-TW" i="1" dirty="0" err="1"/>
              <a:t>N,p</a:t>
            </a:r>
            <a:r>
              <a:rPr lang="en-US" altLang="zh-TW" i="1" dirty="0"/>
              <a:t>)</a:t>
            </a:r>
            <a:r>
              <a:rPr lang="en-US" altLang="zh-TW" dirty="0"/>
              <a:t>-MACH</a:t>
            </a:r>
            <a:endParaRPr lang="zh-TW" altLang="en-US" dirty="0"/>
          </a:p>
        </p:txBody>
      </p:sp>
      <p:pic>
        <p:nvPicPr>
          <p:cNvPr id="5" name="圖片 4" descr="\documentclass{article}&#10;\usepackage{amsmath}&#10;\pagestyle{empty}&#10;\begin{document}&#10;&#10;$p_0$&#10;&#10;&#10;\end{document}" title="IguanaTex Bitmap Display"/>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331309" y="3664309"/>
            <a:ext cx="228571" cy="160000"/>
          </a:xfrm>
          <a:prstGeom prst="rect">
            <a:avLst/>
          </a:prstGeom>
        </p:spPr>
      </p:pic>
      <p:pic>
        <p:nvPicPr>
          <p:cNvPr id="6" name="圖片 5" descr="\documentclass{article}&#10;\usepackage{amsmath}&#10;\pagestyle{empty}&#10;\begin{document}&#10;&#10;$1-p_0$&#10;&#10;&#10;\end{document}" title="IguanaTex Bitmap Display"/>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3670941" y="4335169"/>
            <a:ext cx="633905" cy="216381"/>
          </a:xfrm>
          <a:prstGeom prst="rect">
            <a:avLst/>
          </a:prstGeom>
        </p:spPr>
      </p:pic>
      <p:pic>
        <p:nvPicPr>
          <p:cNvPr id="7" name="圖片 6"/>
          <p:cNvPicPr>
            <a:picLocks noChangeAspect="1"/>
          </p:cNvPicPr>
          <p:nvPr/>
        </p:nvPicPr>
        <p:blipFill>
          <a:blip r:embed="rId7"/>
          <a:stretch>
            <a:fillRect/>
          </a:stretch>
        </p:blipFill>
        <p:spPr>
          <a:xfrm>
            <a:off x="7334776" y="1963089"/>
            <a:ext cx="1609772" cy="378334"/>
          </a:xfrm>
          <a:prstGeom prst="rect">
            <a:avLst/>
          </a:prstGeom>
        </p:spPr>
      </p:pic>
    </p:spTree>
    <p:extLst>
      <p:ext uri="{BB962C8B-B14F-4D97-AF65-F5344CB8AC3E}">
        <p14:creationId xmlns:p14="http://schemas.microsoft.com/office/powerpoint/2010/main" val="4131569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Synchronous setting</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37</a:t>
            </a:fld>
            <a:endParaRPr lang="en-US" dirty="0"/>
          </a:p>
        </p:txBody>
      </p:sp>
      <p:sp>
        <p:nvSpPr>
          <p:cNvPr id="4" name="標題 3"/>
          <p:cNvSpPr>
            <a:spLocks noGrp="1"/>
          </p:cNvSpPr>
          <p:nvPr>
            <p:ph type="title"/>
          </p:nvPr>
        </p:nvSpPr>
        <p:spPr/>
        <p:txBody>
          <a:bodyPr/>
          <a:lstStyle/>
          <a:p>
            <a:r>
              <a:rPr lang="en-US" altLang="zh-TW" dirty="0"/>
              <a:t>Simulation</a:t>
            </a:r>
            <a:endParaRPr lang="zh-TW" altLang="en-US" dirty="0"/>
          </a:p>
        </p:txBody>
      </p:sp>
      <p:pic>
        <p:nvPicPr>
          <p:cNvPr id="5" name="圖片 4"/>
          <p:cNvPicPr>
            <a:picLocks noChangeAspect="1"/>
          </p:cNvPicPr>
          <p:nvPr/>
        </p:nvPicPr>
        <p:blipFill>
          <a:blip r:embed="rId4"/>
          <a:stretch>
            <a:fillRect/>
          </a:stretch>
        </p:blipFill>
        <p:spPr>
          <a:xfrm>
            <a:off x="457200" y="2092257"/>
            <a:ext cx="5545909" cy="4261434"/>
          </a:xfrm>
          <a:prstGeom prst="rect">
            <a:avLst/>
          </a:prstGeom>
        </p:spPr>
      </p:pic>
      <p:sp>
        <p:nvSpPr>
          <p:cNvPr id="8" name="圓角矩形 7"/>
          <p:cNvSpPr/>
          <p:nvPr/>
        </p:nvSpPr>
        <p:spPr>
          <a:xfrm>
            <a:off x="5768823" y="2966453"/>
            <a:ext cx="2988491" cy="1570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The ETTR of LSH and LSH2 outperform </a:t>
            </a:r>
            <a:r>
              <a:rPr lang="en-US" altLang="zh-TW" sz="2400" dirty="0" err="1"/>
              <a:t>SynMAC</a:t>
            </a:r>
            <a:r>
              <a:rPr lang="en-US" altLang="zh-TW" sz="2400" dirty="0"/>
              <a:t> </a:t>
            </a:r>
            <a:endParaRPr lang="zh-TW" altLang="en-US" sz="2400" dirty="0"/>
          </a:p>
        </p:txBody>
      </p:sp>
      <p:pic>
        <p:nvPicPr>
          <p:cNvPr id="15" name="圖片 14" descr="\documentclass{article}&#10;\usepackage{amsmath}&#10;\pagestyle{empty}&#10;\begin{document}&#10;&#10;&#10;\noindent SynMAC hops to channel $t$ at \\time $t$ in a period of $N$ time slots.&#10;&#10;\end{document}" title="IguanaTex Picture Display">
            <a:extLst>
              <a:ext uri="{FF2B5EF4-FFF2-40B4-BE49-F238E27FC236}">
                <a16:creationId xmlns:a16="http://schemas.microsoft.com/office/drawing/2014/main" id="{0BC94546-DE33-B5F3-B4F3-D3A90662A5A9}"/>
              </a:ext>
            </a:extLst>
          </p:cNvPr>
          <p:cNvPicPr>
            <a:picLocks noChangeAspect="1"/>
          </p:cNvPicPr>
          <p:nvPr>
            <p:custDataLst>
              <p:tags r:id="rId1"/>
            </p:custDataLst>
          </p:nvPr>
        </p:nvPicPr>
        <p:blipFill>
          <a:blip r:embed="rId5"/>
          <a:stretch>
            <a:fillRect/>
          </a:stretch>
        </p:blipFill>
        <p:spPr>
          <a:xfrm>
            <a:off x="5605066" y="4738859"/>
            <a:ext cx="3116992" cy="533333"/>
          </a:xfrm>
          <a:prstGeom prst="rect">
            <a:avLst/>
          </a:prstGeom>
        </p:spPr>
      </p:pic>
    </p:spTree>
    <p:extLst>
      <p:ext uri="{BB962C8B-B14F-4D97-AF65-F5344CB8AC3E}">
        <p14:creationId xmlns:p14="http://schemas.microsoft.com/office/powerpoint/2010/main" val="17895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Synchronous setting</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38</a:t>
            </a:fld>
            <a:endParaRPr lang="en-US" dirty="0"/>
          </a:p>
        </p:txBody>
      </p:sp>
      <p:sp>
        <p:nvSpPr>
          <p:cNvPr id="4" name="標題 3"/>
          <p:cNvSpPr>
            <a:spLocks noGrp="1"/>
          </p:cNvSpPr>
          <p:nvPr>
            <p:ph type="title"/>
          </p:nvPr>
        </p:nvSpPr>
        <p:spPr/>
        <p:txBody>
          <a:bodyPr/>
          <a:lstStyle/>
          <a:p>
            <a:r>
              <a:rPr lang="en-US" altLang="zh-TW" dirty="0"/>
              <a:t>Simulation</a:t>
            </a:r>
            <a:endParaRPr lang="zh-TW" altLang="en-US" dirty="0"/>
          </a:p>
        </p:txBody>
      </p:sp>
      <p:pic>
        <p:nvPicPr>
          <p:cNvPr id="5" name="圖片 4"/>
          <p:cNvPicPr>
            <a:picLocks noChangeAspect="1"/>
          </p:cNvPicPr>
          <p:nvPr/>
        </p:nvPicPr>
        <p:blipFill rotWithShape="1">
          <a:blip r:embed="rId3"/>
          <a:srcRect r="5278"/>
          <a:stretch/>
        </p:blipFill>
        <p:spPr>
          <a:xfrm>
            <a:off x="352195" y="2030309"/>
            <a:ext cx="5137487" cy="3976982"/>
          </a:xfrm>
          <a:prstGeom prst="rect">
            <a:avLst/>
          </a:prstGeom>
        </p:spPr>
      </p:pic>
      <p:sp>
        <p:nvSpPr>
          <p:cNvPr id="6" name="圓角矩形 5"/>
          <p:cNvSpPr/>
          <p:nvPr/>
        </p:nvSpPr>
        <p:spPr>
          <a:xfrm>
            <a:off x="5594687" y="3744309"/>
            <a:ext cx="3396913" cy="1570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The MTTR of LSH2 outperforms </a:t>
            </a:r>
            <a:r>
              <a:rPr lang="en-US" altLang="zh-TW" sz="2400" dirty="0" err="1"/>
              <a:t>SynMAC</a:t>
            </a:r>
            <a:r>
              <a:rPr lang="en-US" altLang="zh-TW" sz="2400" dirty="0"/>
              <a:t> </a:t>
            </a:r>
            <a:endParaRPr lang="zh-TW" altLang="en-US" sz="2400" dirty="0"/>
          </a:p>
        </p:txBody>
      </p:sp>
    </p:spTree>
    <p:extLst>
      <p:ext uri="{BB962C8B-B14F-4D97-AF65-F5344CB8AC3E}">
        <p14:creationId xmlns:p14="http://schemas.microsoft.com/office/powerpoint/2010/main" val="14577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Asynchronous setting</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39</a:t>
            </a:fld>
            <a:endParaRPr lang="en-US" dirty="0"/>
          </a:p>
        </p:txBody>
      </p:sp>
      <p:sp>
        <p:nvSpPr>
          <p:cNvPr id="4" name="標題 3"/>
          <p:cNvSpPr>
            <a:spLocks noGrp="1"/>
          </p:cNvSpPr>
          <p:nvPr>
            <p:ph type="title"/>
          </p:nvPr>
        </p:nvSpPr>
        <p:spPr/>
        <p:txBody>
          <a:bodyPr/>
          <a:lstStyle/>
          <a:p>
            <a:r>
              <a:rPr lang="en-US" altLang="zh-TW" dirty="0"/>
              <a:t>Simulation</a:t>
            </a:r>
            <a:endParaRPr lang="zh-TW" altLang="en-US" dirty="0"/>
          </a:p>
        </p:txBody>
      </p:sp>
      <p:pic>
        <p:nvPicPr>
          <p:cNvPr id="5" name="圖片 4"/>
          <p:cNvPicPr>
            <a:picLocks noChangeAspect="1"/>
          </p:cNvPicPr>
          <p:nvPr/>
        </p:nvPicPr>
        <p:blipFill>
          <a:blip r:embed="rId3"/>
          <a:stretch>
            <a:fillRect/>
          </a:stretch>
        </p:blipFill>
        <p:spPr>
          <a:xfrm>
            <a:off x="457200" y="2071699"/>
            <a:ext cx="5418856" cy="4144692"/>
          </a:xfrm>
          <a:prstGeom prst="rect">
            <a:avLst/>
          </a:prstGeom>
        </p:spPr>
      </p:pic>
      <mc:AlternateContent xmlns:mc="http://schemas.openxmlformats.org/markup-compatibility/2006" xmlns:a14="http://schemas.microsoft.com/office/drawing/2010/main">
        <mc:Choice Requires="a14">
          <p:sp>
            <p:nvSpPr>
              <p:cNvPr id="6" name="圓角矩形 5"/>
              <p:cNvSpPr/>
              <p:nvPr/>
            </p:nvSpPr>
            <p:spPr>
              <a:xfrm>
                <a:off x="5643128" y="3252651"/>
                <a:ext cx="3238500" cy="206594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The ETTR of LSH3 and LSH4 outperform random when </a:t>
                </a:r>
                <a:r>
                  <a:rPr lang="en-US" altLang="zh-TW" sz="2400" dirty="0" err="1"/>
                  <a:t>Jaccard</a:t>
                </a:r>
                <a:r>
                  <a:rPr lang="en-US" altLang="zh-TW" sz="2400" dirty="0"/>
                  <a:t> Index is high (</a:t>
                </a:r>
                <a14:m>
                  <m:oMath xmlns:m="http://schemas.openxmlformats.org/officeDocument/2006/math">
                    <m:r>
                      <a:rPr lang="en-US" altLang="zh-TW" sz="2400" b="0" i="1" smtClean="0">
                        <a:latin typeface="Cambria Math" panose="02040503050406030204" pitchFamily="18" charset="0"/>
                      </a:rPr>
                      <m:t>𝐽</m:t>
                    </m:r>
                    <m:r>
                      <a:rPr lang="en-US" altLang="zh-TW" sz="2400" b="0" i="1" smtClean="0">
                        <a:latin typeface="Cambria Math" panose="02040503050406030204" pitchFamily="18" charset="0"/>
                        <a:ea typeface="Cambria Math" panose="02040503050406030204" pitchFamily="18" charset="0"/>
                      </a:rPr>
                      <m:t>≥0.2</m:t>
                    </m:r>
                  </m:oMath>
                </a14:m>
                <a:r>
                  <a:rPr lang="en-US" altLang="zh-TW" sz="2400" dirty="0"/>
                  <a:t>)</a:t>
                </a:r>
                <a:endParaRPr lang="zh-TW" altLang="en-US" sz="2400" dirty="0"/>
              </a:p>
            </p:txBody>
          </p:sp>
        </mc:Choice>
        <mc:Fallback xmlns="">
          <p:sp>
            <p:nvSpPr>
              <p:cNvPr id="6" name="圓角矩形 5"/>
              <p:cNvSpPr>
                <a:spLocks noRot="1" noChangeAspect="1" noMove="1" noResize="1" noEditPoints="1" noAdjustHandles="1" noChangeArrowheads="1" noChangeShapeType="1" noTextEdit="1"/>
              </p:cNvSpPr>
              <p:nvPr/>
            </p:nvSpPr>
            <p:spPr>
              <a:xfrm>
                <a:off x="5643128" y="3252651"/>
                <a:ext cx="3238500" cy="2065941"/>
              </a:xfrm>
              <a:prstGeom prst="roundRect">
                <a:avLst/>
              </a:prstGeom>
              <a:blipFill>
                <a:blip r:embed="rId4"/>
                <a:stretch>
                  <a:fillRect/>
                </a:stretch>
              </a:blipFill>
            </p:spPr>
            <p:txBody>
              <a:bodyPr/>
              <a:lstStyle/>
              <a:p>
                <a:r>
                  <a:rPr lang="zh-TW" altLang="en-US">
                    <a:noFill/>
                  </a:rPr>
                  <a:t> </a:t>
                </a:r>
              </a:p>
            </p:txBody>
          </p:sp>
        </mc:Fallback>
      </mc:AlternateContent>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90" y="2159622"/>
            <a:ext cx="4401610" cy="3467455"/>
          </a:xfrm>
          <a:prstGeom prst="rect">
            <a:avLst/>
          </a:prstGeom>
        </p:spPr>
      </p:pic>
    </p:spTree>
    <p:extLst>
      <p:ext uri="{BB962C8B-B14F-4D97-AF65-F5344CB8AC3E}">
        <p14:creationId xmlns:p14="http://schemas.microsoft.com/office/powerpoint/2010/main" val="184715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79CF5D5-3526-11EE-9251-789BE8BD124F}"/>
              </a:ext>
            </a:extLst>
          </p:cNvPr>
          <p:cNvSpPr>
            <a:spLocks noGrp="1"/>
          </p:cNvSpPr>
          <p:nvPr>
            <p:ph idx="1"/>
          </p:nvPr>
        </p:nvSpPr>
        <p:spPr/>
        <p:txBody>
          <a:bodyPr/>
          <a:lstStyle/>
          <a:p>
            <a:endParaRPr lang="zh-TW" altLang="en-US"/>
          </a:p>
        </p:txBody>
      </p:sp>
      <p:sp>
        <p:nvSpPr>
          <p:cNvPr id="3" name="投影片編號版面配置區 2">
            <a:extLst>
              <a:ext uri="{FF2B5EF4-FFF2-40B4-BE49-F238E27FC236}">
                <a16:creationId xmlns:a16="http://schemas.microsoft.com/office/drawing/2014/main" id="{DBD3E457-25A8-8454-0B20-DE7CC1E0F71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標題 3">
            <a:extLst>
              <a:ext uri="{FF2B5EF4-FFF2-40B4-BE49-F238E27FC236}">
                <a16:creationId xmlns:a16="http://schemas.microsoft.com/office/drawing/2014/main" id="{C4CB2170-EE9E-5230-B79C-9F0623F58A96}"/>
              </a:ext>
            </a:extLst>
          </p:cNvPr>
          <p:cNvSpPr>
            <a:spLocks noGrp="1"/>
          </p:cNvSpPr>
          <p:nvPr>
            <p:ph type="title"/>
          </p:nvPr>
        </p:nvSpPr>
        <p:spPr/>
        <p:txBody>
          <a:bodyPr>
            <a:normAutofit fontScale="90000"/>
          </a:bodyPr>
          <a:lstStyle/>
          <a:p>
            <a:r>
              <a:rPr lang="en-US" altLang="zh-TW" dirty="0"/>
              <a:t>Jaccard index: measuring set similarity</a:t>
            </a:r>
            <a:endParaRPr lang="zh-TW" altLang="en-US" dirty="0"/>
          </a:p>
        </p:txBody>
      </p:sp>
      <p:pic>
        <p:nvPicPr>
          <p:cNvPr id="7" name="圖片 6" descr="IguanaTex Picture Display&#10;&#10;\documentclass{article}&#10;\usepackage{amsmath}&#10;\pagestyle{empty}&#10;\begin{document}&#10;%------------------------------------------------------------&#10;&#10;\[&#10;  \boxed{\;&#10;    J(S_1,S_2)=&#10;    \frac{|S_1\cap S_2|}{|S_1\cup S_2|}&#10;  \;}&#10;\]&#10;&#10;\begin{itemize}&#10;  \item $0\le J(S_1,S_2)\le 1$&#10;  \item $J=1$: sets are identical.&#10;  \item $J=0$: sets are disjoint.&#10;  \item In practice, the Jaccard index between the available channel sets of two neighboring users is high.&#10;\end{itemize}&#10;&#10;%------------------------------------------------------------&#10;&#10;&#10;&#10;&#10;\end{document}">
            <a:extLst>
              <a:ext uri="{FF2B5EF4-FFF2-40B4-BE49-F238E27FC236}">
                <a16:creationId xmlns:a16="http://schemas.microsoft.com/office/drawing/2014/main" id="{63588154-DED8-38B2-7438-474C0B8F2049}"/>
              </a:ext>
            </a:extLst>
          </p:cNvPr>
          <p:cNvPicPr>
            <a:picLocks noChangeAspect="1"/>
          </p:cNvPicPr>
          <p:nvPr>
            <p:custDataLst>
              <p:tags r:id="rId1"/>
            </p:custDataLst>
          </p:nvPr>
        </p:nvPicPr>
        <p:blipFill>
          <a:blip r:embed="rId3"/>
          <a:stretch>
            <a:fillRect/>
          </a:stretch>
        </p:blipFill>
        <p:spPr>
          <a:xfrm>
            <a:off x="630072" y="1395424"/>
            <a:ext cx="8187179" cy="4697770"/>
          </a:xfrm>
          <a:prstGeom prst="rect">
            <a:avLst/>
          </a:prstGeom>
        </p:spPr>
      </p:pic>
    </p:spTree>
    <p:extLst>
      <p:ext uri="{BB962C8B-B14F-4D97-AF65-F5344CB8AC3E}">
        <p14:creationId xmlns:p14="http://schemas.microsoft.com/office/powerpoint/2010/main" val="36250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Asynchronous setting</a:t>
            </a:r>
            <a:endParaRPr lang="zh-TW" altLang="en-US" dirty="0"/>
          </a:p>
          <a:p>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40</a:t>
            </a:fld>
            <a:endParaRPr lang="en-US" dirty="0"/>
          </a:p>
        </p:txBody>
      </p:sp>
      <p:sp>
        <p:nvSpPr>
          <p:cNvPr id="4" name="標題 3"/>
          <p:cNvSpPr>
            <a:spLocks noGrp="1"/>
          </p:cNvSpPr>
          <p:nvPr>
            <p:ph type="title"/>
          </p:nvPr>
        </p:nvSpPr>
        <p:spPr/>
        <p:txBody>
          <a:bodyPr/>
          <a:lstStyle/>
          <a:p>
            <a:r>
              <a:rPr lang="en-US" altLang="zh-TW" dirty="0"/>
              <a:t>Simulation</a:t>
            </a:r>
            <a:endParaRPr lang="zh-TW" altLang="en-US" dirty="0"/>
          </a:p>
        </p:txBody>
      </p:sp>
      <p:pic>
        <p:nvPicPr>
          <p:cNvPr id="5" name="圖片 4"/>
          <p:cNvPicPr>
            <a:picLocks noChangeAspect="1"/>
          </p:cNvPicPr>
          <p:nvPr/>
        </p:nvPicPr>
        <p:blipFill>
          <a:blip r:embed="rId3"/>
          <a:stretch>
            <a:fillRect/>
          </a:stretch>
        </p:blipFill>
        <p:spPr>
          <a:xfrm>
            <a:off x="457200" y="2120581"/>
            <a:ext cx="5565144" cy="4330079"/>
          </a:xfrm>
          <a:prstGeom prst="rect">
            <a:avLst/>
          </a:prstGeom>
        </p:spPr>
      </p:pic>
      <mc:AlternateContent xmlns:mc="http://schemas.openxmlformats.org/markup-compatibility/2006" xmlns:a14="http://schemas.microsoft.com/office/drawing/2010/main">
        <mc:Choice Requires="a14">
          <p:sp>
            <p:nvSpPr>
              <p:cNvPr id="6" name="圓角矩形 5"/>
              <p:cNvSpPr/>
              <p:nvPr/>
            </p:nvSpPr>
            <p:spPr>
              <a:xfrm>
                <a:off x="5735322" y="3130064"/>
                <a:ext cx="3238500" cy="206594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The MTTR of LSH3 and LSH4 outperform random when </a:t>
                </a:r>
                <a:r>
                  <a:rPr lang="en-US" altLang="zh-TW" sz="2400" dirty="0" err="1"/>
                  <a:t>Jaccard</a:t>
                </a:r>
                <a:r>
                  <a:rPr lang="en-US" altLang="zh-TW" sz="2400" dirty="0"/>
                  <a:t> Index is high (</a:t>
                </a:r>
                <a14:m>
                  <m:oMath xmlns:m="http://schemas.openxmlformats.org/officeDocument/2006/math">
                    <m:r>
                      <a:rPr lang="en-US" altLang="zh-TW" sz="2400" b="0" i="1" smtClean="0">
                        <a:latin typeface="Cambria Math" panose="02040503050406030204" pitchFamily="18" charset="0"/>
                      </a:rPr>
                      <m:t>𝐽</m:t>
                    </m:r>
                    <m:r>
                      <a:rPr lang="en-US" altLang="zh-TW" sz="2400" b="0" i="1" smtClean="0">
                        <a:latin typeface="Cambria Math" panose="02040503050406030204" pitchFamily="18" charset="0"/>
                        <a:ea typeface="Cambria Math" panose="02040503050406030204" pitchFamily="18" charset="0"/>
                      </a:rPr>
                      <m:t>≥0.2</m:t>
                    </m:r>
                  </m:oMath>
                </a14:m>
                <a:r>
                  <a:rPr lang="en-US" altLang="zh-TW" sz="2400" dirty="0"/>
                  <a:t>)</a:t>
                </a:r>
                <a:endParaRPr lang="zh-TW" altLang="en-US" sz="2400" dirty="0"/>
              </a:p>
            </p:txBody>
          </p:sp>
        </mc:Choice>
        <mc:Fallback xmlns="">
          <p:sp>
            <p:nvSpPr>
              <p:cNvPr id="6" name="圓角矩形 5"/>
              <p:cNvSpPr>
                <a:spLocks noRot="1" noChangeAspect="1" noMove="1" noResize="1" noEditPoints="1" noAdjustHandles="1" noChangeArrowheads="1" noChangeShapeType="1" noTextEdit="1"/>
              </p:cNvSpPr>
              <p:nvPr/>
            </p:nvSpPr>
            <p:spPr>
              <a:xfrm>
                <a:off x="5735322" y="3130064"/>
                <a:ext cx="3238500" cy="2065941"/>
              </a:xfrm>
              <a:prstGeom prst="roundRect">
                <a:avLst/>
              </a:prstGeom>
              <a:blipFill>
                <a:blip r:embed="rId4"/>
                <a:stretch>
                  <a:fillRect/>
                </a:stretch>
              </a:blipFill>
            </p:spPr>
            <p:txBody>
              <a:bodyPr/>
              <a:lstStyle/>
              <a:p>
                <a:r>
                  <a:rPr lang="zh-TW" altLang="en-US">
                    <a:noFill/>
                  </a:rPr>
                  <a:t> </a:t>
                </a:r>
              </a:p>
            </p:txBody>
          </p:sp>
        </mc:Fallback>
      </mc:AlternateContent>
      <p:pic>
        <p:nvPicPr>
          <p:cNvPr id="8" name="圖片 7"/>
          <p:cNvPicPr>
            <a:picLocks noChangeAspect="1"/>
          </p:cNvPicPr>
          <p:nvPr/>
        </p:nvPicPr>
        <p:blipFill>
          <a:blip r:embed="rId5"/>
          <a:stretch>
            <a:fillRect/>
          </a:stretch>
        </p:blipFill>
        <p:spPr>
          <a:xfrm>
            <a:off x="1025611" y="1974045"/>
            <a:ext cx="4612586" cy="3640267"/>
          </a:xfrm>
          <a:prstGeom prst="rect">
            <a:avLst/>
          </a:prstGeom>
        </p:spPr>
      </p:pic>
    </p:spTree>
    <p:extLst>
      <p:ext uri="{BB962C8B-B14F-4D97-AF65-F5344CB8AC3E}">
        <p14:creationId xmlns:p14="http://schemas.microsoft.com/office/powerpoint/2010/main" val="4487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Embedding LSH4 in an </a:t>
            </a:r>
            <a:r>
              <a:rPr lang="en-US" altLang="zh-TW" i="1" dirty="0"/>
              <a:t>(</a:t>
            </a:r>
            <a:r>
              <a:rPr lang="en-US" altLang="zh-TW" i="1" dirty="0" err="1"/>
              <a:t>N,p</a:t>
            </a:r>
            <a:r>
              <a:rPr lang="en-US" altLang="zh-TW" i="1" dirty="0"/>
              <a:t>)</a:t>
            </a:r>
            <a:r>
              <a:rPr lang="en-US" altLang="zh-TW" dirty="0"/>
              <a:t>-MACH</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41</a:t>
            </a:fld>
            <a:endParaRPr lang="en-US" dirty="0"/>
          </a:p>
        </p:txBody>
      </p:sp>
      <p:sp>
        <p:nvSpPr>
          <p:cNvPr id="4" name="標題 3"/>
          <p:cNvSpPr>
            <a:spLocks noGrp="1"/>
          </p:cNvSpPr>
          <p:nvPr>
            <p:ph type="title"/>
          </p:nvPr>
        </p:nvSpPr>
        <p:spPr/>
        <p:txBody>
          <a:bodyPr>
            <a:normAutofit fontScale="90000"/>
          </a:bodyPr>
          <a:lstStyle/>
          <a:p>
            <a:r>
              <a:rPr lang="en-US" altLang="zh-TW" dirty="0"/>
              <a:t>Simulation in the asynchronous setting</a:t>
            </a:r>
            <a:endParaRPr lang="zh-TW" altLang="en-US" dirty="0"/>
          </a:p>
        </p:txBody>
      </p:sp>
      <p:pic>
        <p:nvPicPr>
          <p:cNvPr id="5" name="圖片 4"/>
          <p:cNvPicPr>
            <a:picLocks noChangeAspect="1"/>
          </p:cNvPicPr>
          <p:nvPr/>
        </p:nvPicPr>
        <p:blipFill>
          <a:blip r:embed="rId3"/>
          <a:stretch>
            <a:fillRect/>
          </a:stretch>
        </p:blipFill>
        <p:spPr>
          <a:xfrm>
            <a:off x="1759352" y="2022856"/>
            <a:ext cx="5060939" cy="4302913"/>
          </a:xfrm>
          <a:prstGeom prst="rect">
            <a:avLst/>
          </a:prstGeom>
        </p:spPr>
      </p:pic>
    </p:spTree>
    <p:extLst>
      <p:ext uri="{BB962C8B-B14F-4D97-AF65-F5344CB8AC3E}">
        <p14:creationId xmlns:p14="http://schemas.microsoft.com/office/powerpoint/2010/main" val="3027225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LSH with a bounded MTTR</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42</a:t>
            </a:fld>
            <a:endParaRPr lang="en-US" dirty="0"/>
          </a:p>
        </p:txBody>
      </p:sp>
      <p:sp>
        <p:nvSpPr>
          <p:cNvPr id="4" name="標題 3"/>
          <p:cNvSpPr>
            <a:spLocks noGrp="1"/>
          </p:cNvSpPr>
          <p:nvPr>
            <p:ph type="title"/>
          </p:nvPr>
        </p:nvSpPr>
        <p:spPr/>
        <p:txBody>
          <a:bodyPr/>
          <a:lstStyle/>
          <a:p>
            <a:r>
              <a:rPr lang="en-US" altLang="zh-TW" dirty="0"/>
              <a:t>Simulation</a:t>
            </a:r>
            <a:endParaRPr lang="zh-TW" altLang="en-US" dirty="0"/>
          </a:p>
        </p:txBody>
      </p:sp>
      <p:pic>
        <p:nvPicPr>
          <p:cNvPr id="5" name="圖片 4"/>
          <p:cNvPicPr>
            <a:picLocks noChangeAspect="1"/>
          </p:cNvPicPr>
          <p:nvPr/>
        </p:nvPicPr>
        <p:blipFill rotWithShape="1">
          <a:blip r:embed="rId3"/>
          <a:srcRect t="4716"/>
          <a:stretch/>
        </p:blipFill>
        <p:spPr>
          <a:xfrm>
            <a:off x="1738877" y="1985475"/>
            <a:ext cx="5321680" cy="4389257"/>
          </a:xfrm>
          <a:prstGeom prst="rect">
            <a:avLst/>
          </a:prstGeom>
        </p:spPr>
      </p:pic>
    </p:spTree>
    <p:extLst>
      <p:ext uri="{BB962C8B-B14F-4D97-AF65-F5344CB8AC3E}">
        <p14:creationId xmlns:p14="http://schemas.microsoft.com/office/powerpoint/2010/main" val="418569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r>
              <a:rPr lang="en-US" altLang="zh-TW" dirty="0"/>
              <a:t>(Data mining) Efficiently search similar objects in a large dataset by only comparing the hash values.</a:t>
            </a:r>
          </a:p>
          <a:p>
            <a:r>
              <a:rPr lang="en-US" altLang="zh-TW" dirty="0"/>
              <a:t>Each object is represented by an N-dim binary feature vector.</a:t>
            </a:r>
          </a:p>
          <a:p>
            <a:r>
              <a:rPr lang="en-US" altLang="zh-TW" dirty="0"/>
              <a:t>Generate a set of K hash functions that are uniformly distributed in [0, N − 1].</a:t>
            </a:r>
          </a:p>
          <a:p>
            <a:r>
              <a:rPr lang="en-US" altLang="zh-TW" dirty="0"/>
              <a:t>For each hash function, it returns the index to the first nonzero element of a binary feature vector (in the modulo manner).</a:t>
            </a:r>
          </a:p>
          <a:p>
            <a:r>
              <a:rPr lang="en-US" altLang="zh-TW" dirty="0"/>
              <a:t>The probability that two binary vectors have the same hash value is the Jaccard Index between the two binary vectors.</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5</a:t>
            </a:fld>
            <a:endParaRPr lang="en-US" dirty="0"/>
          </a:p>
        </p:txBody>
      </p:sp>
      <p:sp>
        <p:nvSpPr>
          <p:cNvPr id="4" name="標題 3"/>
          <p:cNvSpPr>
            <a:spLocks noGrp="1"/>
          </p:cNvSpPr>
          <p:nvPr>
            <p:ph type="title"/>
          </p:nvPr>
        </p:nvSpPr>
        <p:spPr/>
        <p:txBody>
          <a:bodyPr/>
          <a:lstStyle/>
          <a:p>
            <a:r>
              <a:rPr lang="en-US" altLang="zh-TW" dirty="0"/>
              <a:t>Locality-sensitive hashing</a:t>
            </a:r>
            <a:endParaRPr lang="zh-TW" altLang="en-US" dirty="0"/>
          </a:p>
        </p:txBody>
      </p:sp>
      <p:pic>
        <p:nvPicPr>
          <p:cNvPr id="5" name="圖片 4"/>
          <p:cNvPicPr>
            <a:picLocks noChangeAspect="1"/>
          </p:cNvPicPr>
          <p:nvPr/>
        </p:nvPicPr>
        <p:blipFill rotWithShape="1">
          <a:blip r:embed="rId3"/>
          <a:srcRect t="22621"/>
          <a:stretch/>
        </p:blipFill>
        <p:spPr>
          <a:xfrm>
            <a:off x="2759606" y="5385181"/>
            <a:ext cx="1926190" cy="685800"/>
          </a:xfrm>
          <a:prstGeom prst="rect">
            <a:avLst/>
          </a:prstGeom>
        </p:spPr>
      </p:pic>
    </p:spTree>
    <p:extLst>
      <p:ext uri="{BB962C8B-B14F-4D97-AF65-F5344CB8AC3E}">
        <p14:creationId xmlns:p14="http://schemas.microsoft.com/office/powerpoint/2010/main" val="277943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F28FB93-0A08-4E7D-8E63-9EFA29F1E093}" type="slidenum">
              <a:rPr lang="en-US" smtClean="0"/>
              <a:pPr/>
              <a:t>6</a:t>
            </a:fld>
            <a:endParaRPr lang="en-US" dirty="0"/>
          </a:p>
        </p:txBody>
      </p:sp>
      <p:sp>
        <p:nvSpPr>
          <p:cNvPr id="4" name="標題 3"/>
          <p:cNvSpPr>
            <a:spLocks noGrp="1"/>
          </p:cNvSpPr>
          <p:nvPr>
            <p:ph type="title"/>
          </p:nvPr>
        </p:nvSpPr>
        <p:spPr/>
        <p:txBody>
          <a:bodyPr/>
          <a:lstStyle/>
          <a:p>
            <a:r>
              <a:rPr lang="en-US" altLang="zh-TW" dirty="0"/>
              <a:t>Locality-sensitive hashing</a:t>
            </a:r>
          </a:p>
        </p:txBody>
      </p:sp>
      <p:graphicFrame>
        <p:nvGraphicFramePr>
          <p:cNvPr id="5" name="表格 4"/>
          <p:cNvGraphicFramePr>
            <a:graphicFrameLocks noGrp="1"/>
          </p:cNvGraphicFramePr>
          <p:nvPr/>
        </p:nvGraphicFramePr>
        <p:xfrm>
          <a:off x="457200" y="1869711"/>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6" name="表格 5"/>
          <p:cNvGraphicFramePr>
            <a:graphicFrameLocks noGrp="1"/>
          </p:cNvGraphicFramePr>
          <p:nvPr/>
        </p:nvGraphicFramePr>
        <p:xfrm>
          <a:off x="457200" y="2765572"/>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7" name="表格 6"/>
          <p:cNvGraphicFramePr>
            <a:graphicFrameLocks noGrp="1"/>
          </p:cNvGraphicFramePr>
          <p:nvPr/>
        </p:nvGraphicFramePr>
        <p:xfrm>
          <a:off x="457200" y="3407090"/>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8" name="表格 7"/>
          <p:cNvGraphicFramePr>
            <a:graphicFrameLocks noGrp="1"/>
          </p:cNvGraphicFramePr>
          <p:nvPr/>
        </p:nvGraphicFramePr>
        <p:xfrm>
          <a:off x="457200" y="4110178"/>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9" name="表格 8"/>
          <p:cNvGraphicFramePr>
            <a:graphicFrameLocks noGrp="1"/>
          </p:cNvGraphicFramePr>
          <p:nvPr/>
        </p:nvGraphicFramePr>
        <p:xfrm>
          <a:off x="457200" y="4873314"/>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sp>
        <p:nvSpPr>
          <p:cNvPr id="11" name="向右箭號 10"/>
          <p:cNvSpPr/>
          <p:nvPr/>
        </p:nvSpPr>
        <p:spPr>
          <a:xfrm>
            <a:off x="6798132" y="1981560"/>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 name="文字方塊 11"/>
          <p:cNvSpPr txBox="1"/>
          <p:nvPr/>
        </p:nvSpPr>
        <p:spPr>
          <a:xfrm>
            <a:off x="352195" y="1440602"/>
            <a:ext cx="581378" cy="369332"/>
          </a:xfrm>
          <a:prstGeom prst="rect">
            <a:avLst/>
          </a:prstGeom>
          <a:noFill/>
        </p:spPr>
        <p:txBody>
          <a:bodyPr wrap="none" rtlCol="0">
            <a:spAutoFit/>
          </a:bodyPr>
          <a:lstStyle/>
          <a:p>
            <a:r>
              <a:rPr lang="en-US" altLang="zh-TW" dirty="0"/>
              <a:t>Key:</a:t>
            </a:r>
            <a:endParaRPr lang="zh-TW" altLang="en-US" dirty="0"/>
          </a:p>
        </p:txBody>
      </p:sp>
      <p:sp>
        <p:nvSpPr>
          <p:cNvPr id="13" name="向右箭號 12"/>
          <p:cNvSpPr/>
          <p:nvPr/>
        </p:nvSpPr>
        <p:spPr>
          <a:xfrm>
            <a:off x="6798132" y="2901202"/>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4" name="向右箭號 13"/>
          <p:cNvSpPr/>
          <p:nvPr/>
        </p:nvSpPr>
        <p:spPr>
          <a:xfrm>
            <a:off x="6814462" y="3484230"/>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5" name="向右箭號 14"/>
          <p:cNvSpPr/>
          <p:nvPr/>
        </p:nvSpPr>
        <p:spPr>
          <a:xfrm>
            <a:off x="6798132" y="4202888"/>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6" name="向右箭號 15"/>
          <p:cNvSpPr/>
          <p:nvPr/>
        </p:nvSpPr>
        <p:spPr>
          <a:xfrm>
            <a:off x="6798132" y="4967794"/>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8" name="文字方塊 17"/>
          <p:cNvSpPr txBox="1"/>
          <p:nvPr/>
        </p:nvSpPr>
        <p:spPr>
          <a:xfrm>
            <a:off x="352195" y="2395330"/>
            <a:ext cx="683072" cy="369332"/>
          </a:xfrm>
          <a:prstGeom prst="rect">
            <a:avLst/>
          </a:prstGeom>
          <a:noFill/>
        </p:spPr>
        <p:txBody>
          <a:bodyPr wrap="none" rtlCol="0">
            <a:spAutoFit/>
          </a:bodyPr>
          <a:lstStyle/>
          <a:p>
            <a:r>
              <a:rPr lang="en-US" altLang="zh-TW" dirty="0"/>
              <a:t>Data:</a:t>
            </a:r>
            <a:endParaRPr lang="zh-TW" altLang="en-US" dirty="0"/>
          </a:p>
        </p:txBody>
      </p:sp>
      <p:graphicFrame>
        <p:nvGraphicFramePr>
          <p:cNvPr id="19" name="表格 18"/>
          <p:cNvGraphicFramePr>
            <a:graphicFrameLocks noGrp="1"/>
          </p:cNvGraphicFramePr>
          <p:nvPr>
            <p:extLst>
              <p:ext uri="{D42A27DB-BD31-4B8C-83A1-F6EECF244321}">
                <p14:modId xmlns:p14="http://schemas.microsoft.com/office/powerpoint/2010/main" val="2567449459"/>
              </p:ext>
            </p:extLst>
          </p:nvPr>
        </p:nvGraphicFramePr>
        <p:xfrm>
          <a:off x="7504611" y="1869711"/>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graphicFrame>
        <p:nvGraphicFramePr>
          <p:cNvPr id="25" name="表格 24"/>
          <p:cNvGraphicFramePr>
            <a:graphicFrameLocks noGrp="1"/>
          </p:cNvGraphicFramePr>
          <p:nvPr>
            <p:extLst>
              <p:ext uri="{D42A27DB-BD31-4B8C-83A1-F6EECF244321}">
                <p14:modId xmlns:p14="http://schemas.microsoft.com/office/powerpoint/2010/main" val="3119924673"/>
              </p:ext>
            </p:extLst>
          </p:nvPr>
        </p:nvGraphicFramePr>
        <p:xfrm>
          <a:off x="7511152" y="2808492"/>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graphicFrame>
        <p:nvGraphicFramePr>
          <p:cNvPr id="26" name="表格 25"/>
          <p:cNvGraphicFramePr>
            <a:graphicFrameLocks noGrp="1"/>
          </p:cNvGraphicFramePr>
          <p:nvPr>
            <p:extLst>
              <p:ext uri="{D42A27DB-BD31-4B8C-83A1-F6EECF244321}">
                <p14:modId xmlns:p14="http://schemas.microsoft.com/office/powerpoint/2010/main" val="1009168861"/>
              </p:ext>
            </p:extLst>
          </p:nvPr>
        </p:nvGraphicFramePr>
        <p:xfrm>
          <a:off x="7504610" y="3445985"/>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503867807"/>
              </p:ext>
            </p:extLst>
          </p:nvPr>
        </p:nvGraphicFramePr>
        <p:xfrm>
          <a:off x="7504609" y="4110178"/>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1162669673"/>
              </p:ext>
            </p:extLst>
          </p:nvPr>
        </p:nvGraphicFramePr>
        <p:xfrm>
          <a:off x="7504608" y="4836839"/>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sp>
        <p:nvSpPr>
          <p:cNvPr id="24" name="文字方塊 23"/>
          <p:cNvSpPr txBox="1"/>
          <p:nvPr/>
        </p:nvSpPr>
        <p:spPr>
          <a:xfrm>
            <a:off x="352195" y="5452454"/>
            <a:ext cx="8550098" cy="646331"/>
          </a:xfrm>
          <a:prstGeom prst="rect">
            <a:avLst/>
          </a:prstGeom>
          <a:noFill/>
        </p:spPr>
        <p:txBody>
          <a:bodyPr wrap="none" rtlCol="0">
            <a:spAutoFit/>
          </a:bodyPr>
          <a:lstStyle/>
          <a:p>
            <a:r>
              <a:rPr lang="en-US" altLang="zh-TW" dirty="0"/>
              <a:t>Uniformly choose an index and find the nearest nonzero element and record its position</a:t>
            </a:r>
          </a:p>
          <a:p>
            <a:r>
              <a:rPr lang="en-US" altLang="zh-TW" dirty="0"/>
              <a:t> to the bucket</a:t>
            </a:r>
          </a:p>
        </p:txBody>
      </p:sp>
      <p:cxnSp>
        <p:nvCxnSpPr>
          <p:cNvPr id="10" name="直線單箭頭接點 9"/>
          <p:cNvCxnSpPr/>
          <p:nvPr/>
        </p:nvCxnSpPr>
        <p:spPr>
          <a:xfrm>
            <a:off x="933573" y="1417638"/>
            <a:ext cx="0" cy="392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文字方塊 16"/>
          <p:cNvSpPr txBox="1"/>
          <p:nvPr/>
        </p:nvSpPr>
        <p:spPr>
          <a:xfrm>
            <a:off x="782731" y="1083352"/>
            <a:ext cx="301686" cy="369332"/>
          </a:xfrm>
          <a:prstGeom prst="rect">
            <a:avLst/>
          </a:prstGeom>
          <a:noFill/>
        </p:spPr>
        <p:txBody>
          <a:bodyPr wrap="none" rtlCol="0">
            <a:spAutoFit/>
          </a:bodyPr>
          <a:lstStyle/>
          <a:p>
            <a:r>
              <a:rPr lang="en-US" altLang="zh-TW" dirty="0"/>
              <a:t>2</a:t>
            </a:r>
            <a:endParaRPr lang="zh-TW" altLang="en-US" dirty="0"/>
          </a:p>
        </p:txBody>
      </p:sp>
      <p:sp>
        <p:nvSpPr>
          <p:cNvPr id="20" name="文字方塊 19"/>
          <p:cNvSpPr txBox="1"/>
          <p:nvPr/>
        </p:nvSpPr>
        <p:spPr>
          <a:xfrm>
            <a:off x="7685361" y="1431254"/>
            <a:ext cx="537327" cy="369332"/>
          </a:xfrm>
          <a:prstGeom prst="rect">
            <a:avLst/>
          </a:prstGeom>
          <a:noFill/>
        </p:spPr>
        <p:txBody>
          <a:bodyPr wrap="none" rtlCol="0">
            <a:spAutoFit/>
          </a:bodyPr>
          <a:lstStyle/>
          <a:p>
            <a:r>
              <a:rPr lang="en-US" altLang="zh-TW" dirty="0"/>
              <a:t>K=3</a:t>
            </a:r>
            <a:endParaRPr lang="zh-TW" altLang="en-US" dirty="0"/>
          </a:p>
        </p:txBody>
      </p:sp>
    </p:spTree>
    <p:extLst>
      <p:ext uri="{BB962C8B-B14F-4D97-AF65-F5344CB8AC3E}">
        <p14:creationId xmlns:p14="http://schemas.microsoft.com/office/powerpoint/2010/main" val="313282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F28FB93-0A08-4E7D-8E63-9EFA29F1E093}" type="slidenum">
              <a:rPr lang="en-US" smtClean="0"/>
              <a:pPr/>
              <a:t>7</a:t>
            </a:fld>
            <a:endParaRPr lang="en-US" dirty="0"/>
          </a:p>
        </p:txBody>
      </p:sp>
      <p:sp>
        <p:nvSpPr>
          <p:cNvPr id="4" name="標題 3"/>
          <p:cNvSpPr>
            <a:spLocks noGrp="1"/>
          </p:cNvSpPr>
          <p:nvPr>
            <p:ph type="title"/>
          </p:nvPr>
        </p:nvSpPr>
        <p:spPr/>
        <p:txBody>
          <a:bodyPr/>
          <a:lstStyle/>
          <a:p>
            <a:r>
              <a:rPr lang="en-US" altLang="zh-TW" dirty="0"/>
              <a:t>Locality-sensitive hashing</a:t>
            </a:r>
          </a:p>
        </p:txBody>
      </p:sp>
      <p:graphicFrame>
        <p:nvGraphicFramePr>
          <p:cNvPr id="5" name="表格 4"/>
          <p:cNvGraphicFramePr>
            <a:graphicFrameLocks noGrp="1"/>
          </p:cNvGraphicFramePr>
          <p:nvPr/>
        </p:nvGraphicFramePr>
        <p:xfrm>
          <a:off x="457200" y="1869711"/>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6" name="表格 5"/>
          <p:cNvGraphicFramePr>
            <a:graphicFrameLocks noGrp="1"/>
          </p:cNvGraphicFramePr>
          <p:nvPr/>
        </p:nvGraphicFramePr>
        <p:xfrm>
          <a:off x="457200" y="2765572"/>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7" name="表格 6"/>
          <p:cNvGraphicFramePr>
            <a:graphicFrameLocks noGrp="1"/>
          </p:cNvGraphicFramePr>
          <p:nvPr/>
        </p:nvGraphicFramePr>
        <p:xfrm>
          <a:off x="457200" y="3407090"/>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8" name="表格 7"/>
          <p:cNvGraphicFramePr>
            <a:graphicFrameLocks noGrp="1"/>
          </p:cNvGraphicFramePr>
          <p:nvPr/>
        </p:nvGraphicFramePr>
        <p:xfrm>
          <a:off x="457200" y="4110178"/>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9" name="表格 8"/>
          <p:cNvGraphicFramePr>
            <a:graphicFrameLocks noGrp="1"/>
          </p:cNvGraphicFramePr>
          <p:nvPr/>
        </p:nvGraphicFramePr>
        <p:xfrm>
          <a:off x="457200" y="4873314"/>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sp>
        <p:nvSpPr>
          <p:cNvPr id="11" name="向右箭號 10"/>
          <p:cNvSpPr/>
          <p:nvPr/>
        </p:nvSpPr>
        <p:spPr>
          <a:xfrm>
            <a:off x="6798132" y="1981560"/>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 name="文字方塊 11"/>
          <p:cNvSpPr txBox="1"/>
          <p:nvPr/>
        </p:nvSpPr>
        <p:spPr>
          <a:xfrm>
            <a:off x="352195" y="1440602"/>
            <a:ext cx="581378" cy="369332"/>
          </a:xfrm>
          <a:prstGeom prst="rect">
            <a:avLst/>
          </a:prstGeom>
          <a:noFill/>
        </p:spPr>
        <p:txBody>
          <a:bodyPr wrap="none" rtlCol="0">
            <a:spAutoFit/>
          </a:bodyPr>
          <a:lstStyle/>
          <a:p>
            <a:r>
              <a:rPr lang="en-US" altLang="zh-TW" dirty="0"/>
              <a:t>Key:</a:t>
            </a:r>
            <a:endParaRPr lang="zh-TW" altLang="en-US" dirty="0"/>
          </a:p>
        </p:txBody>
      </p:sp>
      <p:sp>
        <p:nvSpPr>
          <p:cNvPr id="13" name="向右箭號 12"/>
          <p:cNvSpPr/>
          <p:nvPr/>
        </p:nvSpPr>
        <p:spPr>
          <a:xfrm>
            <a:off x="6798132" y="2901202"/>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4" name="向右箭號 13"/>
          <p:cNvSpPr/>
          <p:nvPr/>
        </p:nvSpPr>
        <p:spPr>
          <a:xfrm>
            <a:off x="6814462" y="3484230"/>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5" name="向右箭號 14"/>
          <p:cNvSpPr/>
          <p:nvPr/>
        </p:nvSpPr>
        <p:spPr>
          <a:xfrm>
            <a:off x="6798132" y="4202888"/>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6" name="向右箭號 15"/>
          <p:cNvSpPr/>
          <p:nvPr/>
        </p:nvSpPr>
        <p:spPr>
          <a:xfrm>
            <a:off x="6798132" y="4967794"/>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8" name="文字方塊 17"/>
          <p:cNvSpPr txBox="1"/>
          <p:nvPr/>
        </p:nvSpPr>
        <p:spPr>
          <a:xfrm>
            <a:off x="352195" y="2395330"/>
            <a:ext cx="683072" cy="369332"/>
          </a:xfrm>
          <a:prstGeom prst="rect">
            <a:avLst/>
          </a:prstGeom>
          <a:noFill/>
        </p:spPr>
        <p:txBody>
          <a:bodyPr wrap="none" rtlCol="0">
            <a:spAutoFit/>
          </a:bodyPr>
          <a:lstStyle/>
          <a:p>
            <a:r>
              <a:rPr lang="en-US" altLang="zh-TW" dirty="0"/>
              <a:t>Data:</a:t>
            </a:r>
            <a:endParaRPr lang="zh-TW" altLang="en-US" dirty="0"/>
          </a:p>
        </p:txBody>
      </p:sp>
      <p:graphicFrame>
        <p:nvGraphicFramePr>
          <p:cNvPr id="19" name="表格 18"/>
          <p:cNvGraphicFramePr>
            <a:graphicFrameLocks noGrp="1"/>
          </p:cNvGraphicFramePr>
          <p:nvPr>
            <p:extLst>
              <p:ext uri="{D42A27DB-BD31-4B8C-83A1-F6EECF244321}">
                <p14:modId xmlns:p14="http://schemas.microsoft.com/office/powerpoint/2010/main" val="374873588"/>
              </p:ext>
            </p:extLst>
          </p:nvPr>
        </p:nvGraphicFramePr>
        <p:xfrm>
          <a:off x="7504611" y="1869711"/>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graphicFrame>
        <p:nvGraphicFramePr>
          <p:cNvPr id="25" name="表格 24"/>
          <p:cNvGraphicFramePr>
            <a:graphicFrameLocks noGrp="1"/>
          </p:cNvGraphicFramePr>
          <p:nvPr>
            <p:extLst>
              <p:ext uri="{D42A27DB-BD31-4B8C-83A1-F6EECF244321}">
                <p14:modId xmlns:p14="http://schemas.microsoft.com/office/powerpoint/2010/main" val="3948804851"/>
              </p:ext>
            </p:extLst>
          </p:nvPr>
        </p:nvGraphicFramePr>
        <p:xfrm>
          <a:off x="7511152" y="2808492"/>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graphicFrame>
        <p:nvGraphicFramePr>
          <p:cNvPr id="26" name="表格 25"/>
          <p:cNvGraphicFramePr>
            <a:graphicFrameLocks noGrp="1"/>
          </p:cNvGraphicFramePr>
          <p:nvPr>
            <p:extLst>
              <p:ext uri="{D42A27DB-BD31-4B8C-83A1-F6EECF244321}">
                <p14:modId xmlns:p14="http://schemas.microsoft.com/office/powerpoint/2010/main" val="2811241752"/>
              </p:ext>
            </p:extLst>
          </p:nvPr>
        </p:nvGraphicFramePr>
        <p:xfrm>
          <a:off x="7504610" y="3445985"/>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2</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41110407"/>
              </p:ext>
            </p:extLst>
          </p:nvPr>
        </p:nvGraphicFramePr>
        <p:xfrm>
          <a:off x="7504609" y="4110178"/>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1327786545"/>
              </p:ext>
            </p:extLst>
          </p:nvPr>
        </p:nvGraphicFramePr>
        <p:xfrm>
          <a:off x="7504608" y="4836839"/>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05059"/>
                  </a:ext>
                </a:extLst>
              </a:tr>
            </a:tbl>
          </a:graphicData>
        </a:graphic>
      </p:graphicFrame>
      <p:sp>
        <p:nvSpPr>
          <p:cNvPr id="24" name="文字方塊 23"/>
          <p:cNvSpPr txBox="1"/>
          <p:nvPr/>
        </p:nvSpPr>
        <p:spPr>
          <a:xfrm>
            <a:off x="388322" y="5452454"/>
            <a:ext cx="8550098" cy="646331"/>
          </a:xfrm>
          <a:prstGeom prst="rect">
            <a:avLst/>
          </a:prstGeom>
          <a:noFill/>
        </p:spPr>
        <p:txBody>
          <a:bodyPr wrap="none" rtlCol="0">
            <a:spAutoFit/>
          </a:bodyPr>
          <a:lstStyle/>
          <a:p>
            <a:r>
              <a:rPr lang="en-US" altLang="zh-TW" dirty="0"/>
              <a:t>Uniformly choose an index and find the nearest nonzero element and record its position</a:t>
            </a:r>
          </a:p>
          <a:p>
            <a:r>
              <a:rPr lang="en-US" altLang="zh-TW" dirty="0"/>
              <a:t> to the bucket</a:t>
            </a:r>
          </a:p>
        </p:txBody>
      </p:sp>
      <p:cxnSp>
        <p:nvCxnSpPr>
          <p:cNvPr id="22" name="直線單箭頭接點 21"/>
          <p:cNvCxnSpPr/>
          <p:nvPr/>
        </p:nvCxnSpPr>
        <p:spPr>
          <a:xfrm>
            <a:off x="3963852" y="1442369"/>
            <a:ext cx="0" cy="392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文字方塊 22"/>
          <p:cNvSpPr txBox="1"/>
          <p:nvPr/>
        </p:nvSpPr>
        <p:spPr>
          <a:xfrm>
            <a:off x="3754500" y="1089297"/>
            <a:ext cx="418704" cy="369332"/>
          </a:xfrm>
          <a:prstGeom prst="rect">
            <a:avLst/>
          </a:prstGeom>
          <a:noFill/>
        </p:spPr>
        <p:txBody>
          <a:bodyPr wrap="none" rtlCol="0">
            <a:spAutoFit/>
          </a:bodyPr>
          <a:lstStyle/>
          <a:p>
            <a:r>
              <a:rPr lang="en-US" altLang="zh-TW" dirty="0"/>
              <a:t>12</a:t>
            </a:r>
            <a:endParaRPr lang="zh-TW" altLang="en-US" dirty="0"/>
          </a:p>
        </p:txBody>
      </p:sp>
      <p:sp>
        <p:nvSpPr>
          <p:cNvPr id="31" name="文字方塊 30"/>
          <p:cNvSpPr txBox="1"/>
          <p:nvPr/>
        </p:nvSpPr>
        <p:spPr>
          <a:xfrm>
            <a:off x="7685361" y="1431254"/>
            <a:ext cx="537327" cy="369332"/>
          </a:xfrm>
          <a:prstGeom prst="rect">
            <a:avLst/>
          </a:prstGeom>
          <a:noFill/>
        </p:spPr>
        <p:txBody>
          <a:bodyPr wrap="none" rtlCol="0">
            <a:spAutoFit/>
          </a:bodyPr>
          <a:lstStyle/>
          <a:p>
            <a:r>
              <a:rPr lang="en-US" altLang="zh-TW" dirty="0"/>
              <a:t>K=3</a:t>
            </a:r>
            <a:endParaRPr lang="zh-TW" altLang="en-US" dirty="0"/>
          </a:p>
        </p:txBody>
      </p:sp>
    </p:spTree>
    <p:extLst>
      <p:ext uri="{BB962C8B-B14F-4D97-AF65-F5344CB8AC3E}">
        <p14:creationId xmlns:p14="http://schemas.microsoft.com/office/powerpoint/2010/main" val="227827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F28FB93-0A08-4E7D-8E63-9EFA29F1E093}" type="slidenum">
              <a:rPr lang="en-US" smtClean="0"/>
              <a:pPr/>
              <a:t>8</a:t>
            </a:fld>
            <a:endParaRPr lang="en-US" dirty="0"/>
          </a:p>
        </p:txBody>
      </p:sp>
      <p:sp>
        <p:nvSpPr>
          <p:cNvPr id="4" name="標題 3"/>
          <p:cNvSpPr>
            <a:spLocks noGrp="1"/>
          </p:cNvSpPr>
          <p:nvPr>
            <p:ph type="title"/>
          </p:nvPr>
        </p:nvSpPr>
        <p:spPr/>
        <p:txBody>
          <a:bodyPr/>
          <a:lstStyle/>
          <a:p>
            <a:r>
              <a:rPr lang="en-US" altLang="zh-TW" dirty="0"/>
              <a:t>Locality-sensitive hashing</a:t>
            </a:r>
          </a:p>
        </p:txBody>
      </p:sp>
      <p:graphicFrame>
        <p:nvGraphicFramePr>
          <p:cNvPr id="5" name="表格 4"/>
          <p:cNvGraphicFramePr>
            <a:graphicFrameLocks noGrp="1"/>
          </p:cNvGraphicFramePr>
          <p:nvPr/>
        </p:nvGraphicFramePr>
        <p:xfrm>
          <a:off x="457200" y="1869711"/>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6" name="表格 5"/>
          <p:cNvGraphicFramePr>
            <a:graphicFrameLocks noGrp="1"/>
          </p:cNvGraphicFramePr>
          <p:nvPr/>
        </p:nvGraphicFramePr>
        <p:xfrm>
          <a:off x="457200" y="2765572"/>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7" name="表格 6"/>
          <p:cNvGraphicFramePr>
            <a:graphicFrameLocks noGrp="1"/>
          </p:cNvGraphicFramePr>
          <p:nvPr/>
        </p:nvGraphicFramePr>
        <p:xfrm>
          <a:off x="457200" y="3407090"/>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8" name="表格 7"/>
          <p:cNvGraphicFramePr>
            <a:graphicFrameLocks noGrp="1"/>
          </p:cNvGraphicFramePr>
          <p:nvPr/>
        </p:nvGraphicFramePr>
        <p:xfrm>
          <a:off x="457200" y="4110178"/>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graphicFrame>
        <p:nvGraphicFramePr>
          <p:cNvPr id="9" name="表格 8"/>
          <p:cNvGraphicFramePr>
            <a:graphicFrameLocks noGrp="1"/>
          </p:cNvGraphicFramePr>
          <p:nvPr/>
        </p:nvGraphicFramePr>
        <p:xfrm>
          <a:off x="457200" y="4873314"/>
          <a:ext cx="6096000" cy="370840"/>
        </p:xfrm>
        <a:graphic>
          <a:graphicData uri="http://schemas.openxmlformats.org/drawingml/2006/table">
            <a:tbl>
              <a:tblPr firstRow="1" bandRow="1">
                <a:tableStyleId>{616DA210-FB5B-4158-B5E0-FEB733F419BA}</a:tableStyleId>
              </a:tblPr>
              <a:tblGrid>
                <a:gridCol w="304800">
                  <a:extLst>
                    <a:ext uri="{9D8B030D-6E8A-4147-A177-3AD203B41FA5}">
                      <a16:colId xmlns:a16="http://schemas.microsoft.com/office/drawing/2014/main" val="2539851575"/>
                    </a:ext>
                  </a:extLst>
                </a:gridCol>
                <a:gridCol w="304800">
                  <a:extLst>
                    <a:ext uri="{9D8B030D-6E8A-4147-A177-3AD203B41FA5}">
                      <a16:colId xmlns:a16="http://schemas.microsoft.com/office/drawing/2014/main" val="2126744465"/>
                    </a:ext>
                  </a:extLst>
                </a:gridCol>
                <a:gridCol w="304800">
                  <a:extLst>
                    <a:ext uri="{9D8B030D-6E8A-4147-A177-3AD203B41FA5}">
                      <a16:colId xmlns:a16="http://schemas.microsoft.com/office/drawing/2014/main" val="430757776"/>
                    </a:ext>
                  </a:extLst>
                </a:gridCol>
                <a:gridCol w="304800">
                  <a:extLst>
                    <a:ext uri="{9D8B030D-6E8A-4147-A177-3AD203B41FA5}">
                      <a16:colId xmlns:a16="http://schemas.microsoft.com/office/drawing/2014/main" val="1974567792"/>
                    </a:ext>
                  </a:extLst>
                </a:gridCol>
                <a:gridCol w="304800">
                  <a:extLst>
                    <a:ext uri="{9D8B030D-6E8A-4147-A177-3AD203B41FA5}">
                      <a16:colId xmlns:a16="http://schemas.microsoft.com/office/drawing/2014/main" val="2446070076"/>
                    </a:ext>
                  </a:extLst>
                </a:gridCol>
                <a:gridCol w="304800">
                  <a:extLst>
                    <a:ext uri="{9D8B030D-6E8A-4147-A177-3AD203B41FA5}">
                      <a16:colId xmlns:a16="http://schemas.microsoft.com/office/drawing/2014/main" val="2892822417"/>
                    </a:ext>
                  </a:extLst>
                </a:gridCol>
                <a:gridCol w="304800">
                  <a:extLst>
                    <a:ext uri="{9D8B030D-6E8A-4147-A177-3AD203B41FA5}">
                      <a16:colId xmlns:a16="http://schemas.microsoft.com/office/drawing/2014/main" val="3957449627"/>
                    </a:ext>
                  </a:extLst>
                </a:gridCol>
                <a:gridCol w="304800">
                  <a:extLst>
                    <a:ext uri="{9D8B030D-6E8A-4147-A177-3AD203B41FA5}">
                      <a16:colId xmlns:a16="http://schemas.microsoft.com/office/drawing/2014/main" val="2991080477"/>
                    </a:ext>
                  </a:extLst>
                </a:gridCol>
                <a:gridCol w="304800">
                  <a:extLst>
                    <a:ext uri="{9D8B030D-6E8A-4147-A177-3AD203B41FA5}">
                      <a16:colId xmlns:a16="http://schemas.microsoft.com/office/drawing/2014/main" val="1288467806"/>
                    </a:ext>
                  </a:extLst>
                </a:gridCol>
                <a:gridCol w="304800">
                  <a:extLst>
                    <a:ext uri="{9D8B030D-6E8A-4147-A177-3AD203B41FA5}">
                      <a16:colId xmlns:a16="http://schemas.microsoft.com/office/drawing/2014/main" val="679997599"/>
                    </a:ext>
                  </a:extLst>
                </a:gridCol>
                <a:gridCol w="304800">
                  <a:extLst>
                    <a:ext uri="{9D8B030D-6E8A-4147-A177-3AD203B41FA5}">
                      <a16:colId xmlns:a16="http://schemas.microsoft.com/office/drawing/2014/main" val="937981979"/>
                    </a:ext>
                  </a:extLst>
                </a:gridCol>
                <a:gridCol w="304800">
                  <a:extLst>
                    <a:ext uri="{9D8B030D-6E8A-4147-A177-3AD203B41FA5}">
                      <a16:colId xmlns:a16="http://schemas.microsoft.com/office/drawing/2014/main" val="3908055862"/>
                    </a:ext>
                  </a:extLst>
                </a:gridCol>
                <a:gridCol w="304800">
                  <a:extLst>
                    <a:ext uri="{9D8B030D-6E8A-4147-A177-3AD203B41FA5}">
                      <a16:colId xmlns:a16="http://schemas.microsoft.com/office/drawing/2014/main" val="3978286526"/>
                    </a:ext>
                  </a:extLst>
                </a:gridCol>
                <a:gridCol w="304800">
                  <a:extLst>
                    <a:ext uri="{9D8B030D-6E8A-4147-A177-3AD203B41FA5}">
                      <a16:colId xmlns:a16="http://schemas.microsoft.com/office/drawing/2014/main" val="1664978491"/>
                    </a:ext>
                  </a:extLst>
                </a:gridCol>
                <a:gridCol w="304800">
                  <a:extLst>
                    <a:ext uri="{9D8B030D-6E8A-4147-A177-3AD203B41FA5}">
                      <a16:colId xmlns:a16="http://schemas.microsoft.com/office/drawing/2014/main" val="4087624991"/>
                    </a:ext>
                  </a:extLst>
                </a:gridCol>
                <a:gridCol w="304800">
                  <a:extLst>
                    <a:ext uri="{9D8B030D-6E8A-4147-A177-3AD203B41FA5}">
                      <a16:colId xmlns:a16="http://schemas.microsoft.com/office/drawing/2014/main" val="530543870"/>
                    </a:ext>
                  </a:extLst>
                </a:gridCol>
                <a:gridCol w="304800">
                  <a:extLst>
                    <a:ext uri="{9D8B030D-6E8A-4147-A177-3AD203B41FA5}">
                      <a16:colId xmlns:a16="http://schemas.microsoft.com/office/drawing/2014/main" val="360116679"/>
                    </a:ext>
                  </a:extLst>
                </a:gridCol>
                <a:gridCol w="304800">
                  <a:extLst>
                    <a:ext uri="{9D8B030D-6E8A-4147-A177-3AD203B41FA5}">
                      <a16:colId xmlns:a16="http://schemas.microsoft.com/office/drawing/2014/main" val="2124970571"/>
                    </a:ext>
                  </a:extLst>
                </a:gridCol>
                <a:gridCol w="304800">
                  <a:extLst>
                    <a:ext uri="{9D8B030D-6E8A-4147-A177-3AD203B41FA5}">
                      <a16:colId xmlns:a16="http://schemas.microsoft.com/office/drawing/2014/main" val="2471741795"/>
                    </a:ext>
                  </a:extLst>
                </a:gridCol>
                <a:gridCol w="304800">
                  <a:extLst>
                    <a:ext uri="{9D8B030D-6E8A-4147-A177-3AD203B41FA5}">
                      <a16:colId xmlns:a16="http://schemas.microsoft.com/office/drawing/2014/main" val="143691828"/>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5059"/>
                  </a:ext>
                </a:extLst>
              </a:tr>
            </a:tbl>
          </a:graphicData>
        </a:graphic>
      </p:graphicFrame>
      <p:sp>
        <p:nvSpPr>
          <p:cNvPr id="11" name="向右箭號 10"/>
          <p:cNvSpPr/>
          <p:nvPr/>
        </p:nvSpPr>
        <p:spPr>
          <a:xfrm>
            <a:off x="6798132" y="1981560"/>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 name="文字方塊 11"/>
          <p:cNvSpPr txBox="1"/>
          <p:nvPr/>
        </p:nvSpPr>
        <p:spPr>
          <a:xfrm>
            <a:off x="352195" y="1440602"/>
            <a:ext cx="581378" cy="369332"/>
          </a:xfrm>
          <a:prstGeom prst="rect">
            <a:avLst/>
          </a:prstGeom>
          <a:noFill/>
        </p:spPr>
        <p:txBody>
          <a:bodyPr wrap="none" rtlCol="0">
            <a:spAutoFit/>
          </a:bodyPr>
          <a:lstStyle/>
          <a:p>
            <a:r>
              <a:rPr lang="en-US" altLang="zh-TW" dirty="0"/>
              <a:t>Key:</a:t>
            </a:r>
            <a:endParaRPr lang="zh-TW" altLang="en-US" dirty="0"/>
          </a:p>
        </p:txBody>
      </p:sp>
      <p:sp>
        <p:nvSpPr>
          <p:cNvPr id="13" name="向右箭號 12"/>
          <p:cNvSpPr/>
          <p:nvPr/>
        </p:nvSpPr>
        <p:spPr>
          <a:xfrm>
            <a:off x="6798132" y="2901202"/>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4" name="向右箭號 13"/>
          <p:cNvSpPr/>
          <p:nvPr/>
        </p:nvSpPr>
        <p:spPr>
          <a:xfrm>
            <a:off x="6814462" y="3484230"/>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5" name="向右箭號 14"/>
          <p:cNvSpPr/>
          <p:nvPr/>
        </p:nvSpPr>
        <p:spPr>
          <a:xfrm>
            <a:off x="6798132" y="4202888"/>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6" name="向右箭號 15"/>
          <p:cNvSpPr/>
          <p:nvPr/>
        </p:nvSpPr>
        <p:spPr>
          <a:xfrm>
            <a:off x="6798132" y="4967794"/>
            <a:ext cx="468088" cy="18542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8" name="文字方塊 17"/>
          <p:cNvSpPr txBox="1"/>
          <p:nvPr/>
        </p:nvSpPr>
        <p:spPr>
          <a:xfrm>
            <a:off x="352195" y="2395330"/>
            <a:ext cx="683072" cy="369332"/>
          </a:xfrm>
          <a:prstGeom prst="rect">
            <a:avLst/>
          </a:prstGeom>
          <a:noFill/>
        </p:spPr>
        <p:txBody>
          <a:bodyPr wrap="none" rtlCol="0">
            <a:spAutoFit/>
          </a:bodyPr>
          <a:lstStyle/>
          <a:p>
            <a:r>
              <a:rPr lang="en-US" altLang="zh-TW" dirty="0"/>
              <a:t>Data:</a:t>
            </a:r>
            <a:endParaRPr lang="zh-TW" altLang="en-US" dirty="0"/>
          </a:p>
        </p:txBody>
      </p:sp>
      <p:graphicFrame>
        <p:nvGraphicFramePr>
          <p:cNvPr id="19" name="表格 18"/>
          <p:cNvGraphicFramePr>
            <a:graphicFrameLocks noGrp="1"/>
          </p:cNvGraphicFramePr>
          <p:nvPr>
            <p:extLst>
              <p:ext uri="{D42A27DB-BD31-4B8C-83A1-F6EECF244321}">
                <p14:modId xmlns:p14="http://schemas.microsoft.com/office/powerpoint/2010/main" val="1674291078"/>
              </p:ext>
            </p:extLst>
          </p:nvPr>
        </p:nvGraphicFramePr>
        <p:xfrm>
          <a:off x="7504611" y="1869711"/>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2</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8005059"/>
                  </a:ext>
                </a:extLst>
              </a:tr>
            </a:tbl>
          </a:graphicData>
        </a:graphic>
      </p:graphicFrame>
      <p:graphicFrame>
        <p:nvGraphicFramePr>
          <p:cNvPr id="25" name="表格 24"/>
          <p:cNvGraphicFramePr>
            <a:graphicFrameLocks noGrp="1"/>
          </p:cNvGraphicFramePr>
          <p:nvPr>
            <p:extLst>
              <p:ext uri="{D42A27DB-BD31-4B8C-83A1-F6EECF244321}">
                <p14:modId xmlns:p14="http://schemas.microsoft.com/office/powerpoint/2010/main" val="1516211546"/>
              </p:ext>
            </p:extLst>
          </p:nvPr>
        </p:nvGraphicFramePr>
        <p:xfrm>
          <a:off x="7511152" y="2808492"/>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8005059"/>
                  </a:ext>
                </a:extLst>
              </a:tr>
            </a:tbl>
          </a:graphicData>
        </a:graphic>
      </p:graphicFrame>
      <p:graphicFrame>
        <p:nvGraphicFramePr>
          <p:cNvPr id="26" name="表格 25"/>
          <p:cNvGraphicFramePr>
            <a:graphicFrameLocks noGrp="1"/>
          </p:cNvGraphicFramePr>
          <p:nvPr>
            <p:extLst>
              <p:ext uri="{D42A27DB-BD31-4B8C-83A1-F6EECF244321}">
                <p14:modId xmlns:p14="http://schemas.microsoft.com/office/powerpoint/2010/main" val="606662990"/>
              </p:ext>
            </p:extLst>
          </p:nvPr>
        </p:nvGraphicFramePr>
        <p:xfrm>
          <a:off x="7504610" y="3445985"/>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2</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2</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8005059"/>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1793027958"/>
              </p:ext>
            </p:extLst>
          </p:nvPr>
        </p:nvGraphicFramePr>
        <p:xfrm>
          <a:off x="7504609" y="4110178"/>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0</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2</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8005059"/>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538316052"/>
              </p:ext>
            </p:extLst>
          </p:nvPr>
        </p:nvGraphicFramePr>
        <p:xfrm>
          <a:off x="7504608" y="4836839"/>
          <a:ext cx="1182189" cy="370840"/>
        </p:xfrm>
        <a:graphic>
          <a:graphicData uri="http://schemas.openxmlformats.org/drawingml/2006/table">
            <a:tbl>
              <a:tblPr firstRow="1" bandRow="1">
                <a:tableStyleId>{616DA210-FB5B-4158-B5E0-FEB733F419BA}</a:tableStyleId>
              </a:tblPr>
              <a:tblGrid>
                <a:gridCol w="394063">
                  <a:extLst>
                    <a:ext uri="{9D8B030D-6E8A-4147-A177-3AD203B41FA5}">
                      <a16:colId xmlns:a16="http://schemas.microsoft.com/office/drawing/2014/main" val="2539851575"/>
                    </a:ext>
                  </a:extLst>
                </a:gridCol>
                <a:gridCol w="394063">
                  <a:extLst>
                    <a:ext uri="{9D8B030D-6E8A-4147-A177-3AD203B41FA5}">
                      <a16:colId xmlns:a16="http://schemas.microsoft.com/office/drawing/2014/main" val="2126744465"/>
                    </a:ext>
                  </a:extLst>
                </a:gridCol>
                <a:gridCol w="394063">
                  <a:extLst>
                    <a:ext uri="{9D8B030D-6E8A-4147-A177-3AD203B41FA5}">
                      <a16:colId xmlns:a16="http://schemas.microsoft.com/office/drawing/2014/main" val="430757776"/>
                    </a:ext>
                  </a:extLst>
                </a:gridCol>
              </a:tblGrid>
              <a:tr h="370840">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ltLang="zh-TW" sz="1600" dirty="0"/>
                        <a:t>1</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zh-TW" sz="1600" dirty="0"/>
                        <a:t>2</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8005059"/>
                  </a:ext>
                </a:extLst>
              </a:tr>
            </a:tbl>
          </a:graphicData>
        </a:graphic>
      </p:graphicFrame>
      <p:sp>
        <p:nvSpPr>
          <p:cNvPr id="30" name="橢圓 29"/>
          <p:cNvSpPr/>
          <p:nvPr/>
        </p:nvSpPr>
        <p:spPr>
          <a:xfrm>
            <a:off x="7282550" y="3905892"/>
            <a:ext cx="1687279" cy="78377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31" name="橢圓 30"/>
          <p:cNvSpPr/>
          <p:nvPr/>
        </p:nvSpPr>
        <p:spPr>
          <a:xfrm>
            <a:off x="7282550" y="1674824"/>
            <a:ext cx="1687279" cy="78377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2" name="文字方塊 1"/>
          <p:cNvSpPr txBox="1"/>
          <p:nvPr/>
        </p:nvSpPr>
        <p:spPr>
          <a:xfrm>
            <a:off x="6738262" y="3807391"/>
            <a:ext cx="808235" cy="369332"/>
          </a:xfrm>
          <a:prstGeom prst="rect">
            <a:avLst/>
          </a:prstGeom>
          <a:noFill/>
        </p:spPr>
        <p:txBody>
          <a:bodyPr wrap="none" rtlCol="0">
            <a:spAutoFit/>
          </a:bodyPr>
          <a:lstStyle/>
          <a:p>
            <a:r>
              <a:rPr lang="en-US" altLang="zh-TW" dirty="0">
                <a:solidFill>
                  <a:srgbClr val="FF0000"/>
                </a:solidFill>
              </a:rPr>
              <a:t>similar</a:t>
            </a:r>
            <a:endParaRPr lang="zh-TW" altLang="en-US" dirty="0">
              <a:solidFill>
                <a:srgbClr val="FF0000"/>
              </a:solidFill>
            </a:endParaRPr>
          </a:p>
        </p:txBody>
      </p:sp>
      <p:sp>
        <p:nvSpPr>
          <p:cNvPr id="32" name="文字方塊 31"/>
          <p:cNvSpPr txBox="1"/>
          <p:nvPr/>
        </p:nvSpPr>
        <p:spPr>
          <a:xfrm>
            <a:off x="388322" y="5490629"/>
            <a:ext cx="8550098" cy="646331"/>
          </a:xfrm>
          <a:prstGeom prst="rect">
            <a:avLst/>
          </a:prstGeom>
          <a:noFill/>
        </p:spPr>
        <p:txBody>
          <a:bodyPr wrap="none" rtlCol="0">
            <a:spAutoFit/>
          </a:bodyPr>
          <a:lstStyle/>
          <a:p>
            <a:r>
              <a:rPr lang="en-US" altLang="zh-TW" dirty="0"/>
              <a:t>Uniformly choose an index and find the nearest nonzero element and record its position</a:t>
            </a:r>
          </a:p>
          <a:p>
            <a:r>
              <a:rPr lang="en-US" altLang="zh-TW" dirty="0"/>
              <a:t> to the bucket</a:t>
            </a:r>
          </a:p>
        </p:txBody>
      </p:sp>
      <p:cxnSp>
        <p:nvCxnSpPr>
          <p:cNvPr id="29" name="直線單箭頭接點 28"/>
          <p:cNvCxnSpPr/>
          <p:nvPr/>
        </p:nvCxnSpPr>
        <p:spPr>
          <a:xfrm>
            <a:off x="4867619" y="1453851"/>
            <a:ext cx="0" cy="392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文字方塊 32"/>
          <p:cNvSpPr txBox="1"/>
          <p:nvPr/>
        </p:nvSpPr>
        <p:spPr>
          <a:xfrm>
            <a:off x="4658267" y="1099897"/>
            <a:ext cx="418704" cy="369332"/>
          </a:xfrm>
          <a:prstGeom prst="rect">
            <a:avLst/>
          </a:prstGeom>
          <a:noFill/>
        </p:spPr>
        <p:txBody>
          <a:bodyPr wrap="none" rtlCol="0">
            <a:spAutoFit/>
          </a:bodyPr>
          <a:lstStyle/>
          <a:p>
            <a:r>
              <a:rPr lang="en-US" altLang="zh-TW" dirty="0"/>
              <a:t>15</a:t>
            </a:r>
            <a:endParaRPr lang="zh-TW" altLang="en-US" dirty="0"/>
          </a:p>
        </p:txBody>
      </p:sp>
      <p:sp>
        <p:nvSpPr>
          <p:cNvPr id="35" name="文字方塊 34"/>
          <p:cNvSpPr txBox="1"/>
          <p:nvPr/>
        </p:nvSpPr>
        <p:spPr>
          <a:xfrm>
            <a:off x="7827038" y="1322039"/>
            <a:ext cx="537327" cy="369332"/>
          </a:xfrm>
          <a:prstGeom prst="rect">
            <a:avLst/>
          </a:prstGeom>
          <a:noFill/>
        </p:spPr>
        <p:txBody>
          <a:bodyPr wrap="none" rtlCol="0">
            <a:spAutoFit/>
          </a:bodyPr>
          <a:lstStyle/>
          <a:p>
            <a:r>
              <a:rPr lang="en-US" altLang="zh-TW" dirty="0"/>
              <a:t>K=3</a:t>
            </a:r>
            <a:endParaRPr lang="zh-TW" altLang="en-US" dirty="0"/>
          </a:p>
        </p:txBody>
      </p:sp>
    </p:spTree>
    <p:extLst>
      <p:ext uri="{BB962C8B-B14F-4D97-AF65-F5344CB8AC3E}">
        <p14:creationId xmlns:p14="http://schemas.microsoft.com/office/powerpoint/2010/main" val="304272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一張含有 圓形, 文字, 圖表, 螢幕擷取畫面 的圖片&#10;&#10;AI 產生的內容可能不正確。">
            <a:extLst>
              <a:ext uri="{FF2B5EF4-FFF2-40B4-BE49-F238E27FC236}">
                <a16:creationId xmlns:a16="http://schemas.microsoft.com/office/drawing/2014/main" id="{0412745E-DE1B-E762-BC12-41BCAA308AFF}"/>
              </a:ext>
            </a:extLst>
          </p:cNvPr>
          <p:cNvPicPr>
            <a:picLocks noGrp="1" noChangeAspect="1"/>
          </p:cNvPicPr>
          <p:nvPr>
            <p:ph idx="1"/>
          </p:nvPr>
        </p:nvPicPr>
        <p:blipFill>
          <a:blip r:embed="rId3"/>
          <a:stretch>
            <a:fillRect/>
          </a:stretch>
        </p:blipFill>
        <p:spPr>
          <a:xfrm>
            <a:off x="3226338" y="282055"/>
            <a:ext cx="2978844" cy="3539320"/>
          </a:xfrm>
        </p:spPr>
      </p:pic>
      <p:sp>
        <p:nvSpPr>
          <p:cNvPr id="3" name="投影片編號版面配置區 2">
            <a:extLst>
              <a:ext uri="{FF2B5EF4-FFF2-40B4-BE49-F238E27FC236}">
                <a16:creationId xmlns:a16="http://schemas.microsoft.com/office/drawing/2014/main" id="{F58566CB-AB5F-E788-0C93-2AAE8AA2869D}"/>
              </a:ext>
            </a:extLst>
          </p:cNvPr>
          <p:cNvSpPr>
            <a:spLocks noGrp="1"/>
          </p:cNvSpPr>
          <p:nvPr>
            <p:ph type="sldNum" sz="quarter" idx="12"/>
          </p:nvPr>
        </p:nvSpPr>
        <p:spPr/>
        <p:txBody>
          <a:bodyPr/>
          <a:lstStyle/>
          <a:p>
            <a:fld id="{DF28FB93-0A08-4E7D-8E63-9EFA29F1E093}" type="slidenum">
              <a:rPr lang="en-US" smtClean="0"/>
              <a:pPr/>
              <a:t>9</a:t>
            </a:fld>
            <a:endParaRPr lang="en-US" dirty="0"/>
          </a:p>
        </p:txBody>
      </p:sp>
      <p:pic>
        <p:nvPicPr>
          <p:cNvPr id="7" name="圖片 6" descr="\documentclass{article}&#10;\usepackage{amsmath}&#10;\pagestyle{empty}&#10;\begin{document}&#10;&#10;\begin{itemize}&#10;\item Assume that all the features (points) in $S_1 \cup S_2$ are uniformly distributed in the ring. &#10;\item Then these $|S_1 \cup S_2|$ features partitions the ring into $|S_1 \cup S_2|$ segments. &#10;\item The probability that a hash value falls in a segment corresponding to a common feature is $$J=\frac{|S_1 \cap S_2|}{|S_1 \cup S_2|}. $$&#10;\end{itemize}&#10;&#10;&#10;\end{document}" title="IguanaTex Picture Display">
            <a:extLst>
              <a:ext uri="{FF2B5EF4-FFF2-40B4-BE49-F238E27FC236}">
                <a16:creationId xmlns:a16="http://schemas.microsoft.com/office/drawing/2014/main" id="{566632A7-D432-233F-2B31-1E84438B4E3B}"/>
              </a:ext>
            </a:extLst>
          </p:cNvPr>
          <p:cNvPicPr>
            <a:picLocks noChangeAspect="1"/>
          </p:cNvPicPr>
          <p:nvPr>
            <p:custDataLst>
              <p:tags r:id="rId1"/>
            </p:custDataLst>
          </p:nvPr>
        </p:nvPicPr>
        <p:blipFill>
          <a:blip r:embed="rId4"/>
          <a:stretch>
            <a:fillRect/>
          </a:stretch>
        </p:blipFill>
        <p:spPr>
          <a:xfrm>
            <a:off x="612730" y="3907809"/>
            <a:ext cx="8074069" cy="2290591"/>
          </a:xfrm>
          <a:prstGeom prst="rect">
            <a:avLst/>
          </a:prstGeom>
        </p:spPr>
      </p:pic>
    </p:spTree>
    <p:extLst>
      <p:ext uri="{BB962C8B-B14F-4D97-AF65-F5344CB8AC3E}">
        <p14:creationId xmlns:p14="http://schemas.microsoft.com/office/powerpoint/2010/main" val="2967053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 1200"/>
  <p:tag name="ORIGINALHEIGHT" val=" 2233.221"/>
  <p:tag name="ORIGINALWIDTH" val=" 4543.682"/>
  <p:tag name="OUTPUTTYPE" val="PNG"/>
  <p:tag name="IGUANATEXVERSION" val="162"/>
  <p:tag name="LATEXADDIN" val="\documentclass{article}&#10;\usepackage{amsmath}&#10;\pagestyle{empty}&#10;\begin{document}&#10;&#10;\textbf{1. Combinatorial–Design Approach}&#10;\begin{itemize}\setlength\itemsep{2pt}&#10;  \item Exploit algebraic/combinatorial structures to build CH sequences.&#10;  \item Representative algorithms:\\&#10;        CRSEQ, JS, DRDS, T-CH, DSCR, IDEAL-CH, RDSML-CH.&#10;  \item Sequence length: \(\displaystyle O(N^{2})\)&#10;        \(\;\Rightarrow\;\) impractical when \(N\) is very large.&#10;\end{itemize}&#10;&#10;\medskip&#10;\textbf{2. Symmetry-Breaking Approach}&#10;\begin{itemize}\setlength\itemsep{2pt}&#10;  \item Use symmetrization mappings to break role symmetry,&#10;        achieving much shorter MTTR bounds.&#10; &#10;\end{itemize}&#10;&#10;\begin{tabular}{lcc}&#10;\hline&#10;Algorithm &amp; MTTR bound &amp; ETTR behaviour \\&#10;\hline&#10;FMR &amp; \(O\bigl((\log\!\log N) n_1 n_2\bigr)\) &amp; {much higher than random (extra redundancy)} \\&#10;QR  &amp; \(O\bigl((\log N) n_1 n_2\bigr)\) &amp; \(\approx\) random algorithm (near-optimal) \\&#10;\hline&#10;\end{tabular}&#10;&#10;\end{document}"/>
  <p:tag name="IGUANATEXSIZE" val="20"/>
  <p:tag name="IGUANATEXCURSOR" val="22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266.2167"/>
  <p:tag name="LATEXADDIN" val="\documentclass{article}&#10;\usepackage{amsmath}&#10;\pagestyle{empty}&#10;\begin{document}&#10;&#10;$t=0$&#10;&#10;&#10;\end{document}"/>
  <p:tag name="IGUANATEXSIZE" val="26"/>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214.473"/>
  <p:tag name="LATEXADDIN" val="\documentclass{article}&#10;\usepackage{amsmath}&#10;\pagestyle{empty}&#10;\begin{document}&#10;&#10;&#10;$\pi_2(0)=0, \pi_1(0)=0, \pi_1(1) = 1, \pi_1(2) = 3$&#10;&#10;\end{document}"/>
  <p:tag name="IGUANATEXSIZE" val="26"/>
  <p:tag name="IGUANATEXCURSOR" val="82"/>
  <p:tag name="TRANSPARENCY" val="True"/>
  <p:tag name="FILENAME" val=""/>
  <p:tag name="LATEXENGINEID" val="0"/>
  <p:tag name="TEMPFOLDER" val="D:\LSH ICC 2023\"/>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86.98914"/>
  <p:tag name="ORIGINALWIDTH" val="83.23961"/>
  <p:tag name="LATEXADDIN" val="\documentclass{article}&#10;\usepackage{amsmath}&#10;\pagestyle{empty}&#10;\begin{document}&#10;&#10;$i^*$&#10;&#10;&#10;\end{document}"/>
  <p:tag name="IGUANATEXSIZE" val="20"/>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182.2272"/>
  <p:tag name="LATEXADDIN" val="\documentclass{article}&#10;\usepackage{amsmath}&#10;\pagestyle{empty}&#10;\begin{document}&#10;&#10;&#10;$=0$&#10;&#10;\end{document}"/>
  <p:tag name="IGUANATEXSIZE" val="20"/>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266.2167"/>
  <p:tag name="LATEXADDIN" val="\documentclass{article}&#10;\usepackage{amsmath}&#10;\pagestyle{empty}&#10;\begin{document}&#10;&#10;$t=0$&#10;&#10;&#10;\end{document}"/>
  <p:tag name="IGUANATEXSIZE" val="26"/>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45.4069"/>
  <p:tag name="LATEXADDIN" val="\documentclass{article}&#10;\usepackage{amsmath}&#10;\pagestyle{empty}&#10;\begin{document}&#10;&#10;$c(0)=c_{i^*}=0$&#10;&#10;&#10;\end{document}"/>
  <p:tag name="IGUANATEXSIZE" val="20"/>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86.98914"/>
  <p:tag name="ORIGINALWIDTH" val="83.23961"/>
  <p:tag name="LATEXADDIN" val="\documentclass{article}&#10;\usepackage{amsmath}&#10;\pagestyle{empty}&#10;\begin{document}&#10;&#10;$i^*$&#10;&#10;&#10;\end{document}"/>
  <p:tag name="IGUANATEXSIZE" val="20"/>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070.866"/>
  <p:tag name="LATEXADDIN" val="\documentclass{article}&#10;\usepackage{amsmath}&#10;\pagestyle{empty}&#10;\begin{document}&#10;&#10;$\pi_1(1)=3, \pi_1(2)=1$&#10;&#10;&#10;\end{document}"/>
  <p:tag name="IGUANATEXSIZE" val="20"/>
  <p:tag name="IGUANATEXCURSOR" val="104"/>
  <p:tag name="TRANSPARENCY" val="True"/>
  <p:tag name="FILENAME" val=""/>
  <p:tag name="LATEXENGINEID" val="0"/>
  <p:tag name="TEMPFOLDER" val="D:\LSH ICC 2023\"/>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334.4582"/>
  <p:tag name="LATEXADDIN" val="\documentclass{article}&#10;\usepackage{amsmath}&#10;\pagestyle{empty}&#10;\begin{document}&#10;&#10;&#10;$N=4$&#10;&#10;\end{document}"/>
  <p:tag name="IGUANATEXSIZE" val="20"/>
  <p:tag name="IGUANATEXCURSOR" val="86"/>
  <p:tag name="TRANSPARENCY" val="True"/>
  <p:tag name="FILENAME" val=""/>
  <p:tag name="LATEXENGINEID" val="0"/>
  <p:tag name="TEMPFOLDER" val="D:\LSH ICC 2023\"/>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5.7368"/>
  <p:tag name="LATEXADDIN" val="\documentclass{article}&#10;\usepackage{amsmath}&#10;\pagestyle{empty}&#10;\begin{document}&#10;&#10;$N$&#10;&#10;&#10;\end{document}"/>
  <p:tag name="IGUANATEXSIZE" val="26"/>
  <p:tag name="IGUANATEXCURSOR" val="84"/>
  <p:tag name="TRANSPARENCY" val="True"/>
  <p:tag name="FILENAME" val=""/>
  <p:tag name="LATEXENGINEID" val="0"/>
  <p:tag name="TEMPFOLDER" val="D:\LSH ICC 2023\"/>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 1200"/>
  <p:tag name="ORIGINALHEIGHT" val=" 1505.812"/>
  <p:tag name="ORIGINALWIDTH" val=" 4094.488"/>
  <p:tag name="OUTPUTTYPE" val="PNG"/>
  <p:tag name="IGUANATEXVERSION" val="162"/>
  <p:tag name="LATEXADDIN" val="\documentclass{article}&#10;\usepackage{amsmath}&#10;\pagestyle{empty}&#10;\begin{document}&#10;&#10;\begin{itemize}&#10;  \item Existing work targets worst-case MTTR; average ETTR often poor.&#10;  \item IoT users’ channel sets are typically similar.&#10;  \item Use locality-sensitive hashing (LSH) to exploit set similarity.&#10;  \item sym/sync/hetero/global: ETTR $\propto (\text{Jaccard index})^{-1}$.&#10;  \item sym/async/hetero/global: apply dimensionality reduction for faster rendezvous.&#10;  \item Combine LSH with MACH to retain MTTR upper bound.&#10;\end{itemize}&#10;&#10;&#10;\end{document}"/>
  <p:tag name="IGUANATEXSIZE" val="20"/>
  <p:tag name="IGUANATEXCURSOR" val="47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91.976"/>
  <p:tag name="LATEXADDIN" val="\documentclass{article}&#10;\usepackage{amsmath}&#10;\pagestyle{empty}&#10;\begin{document}&#10;&#10;&#10;$\pi_2^{-1}$&#10;&#10;\end{document}"/>
  <p:tag name="IGUANATEXSIZE" val="26"/>
  <p:tag name="IGUANATEXCURSOR" val="94"/>
  <p:tag name="TRANSPARENCY" val="True"/>
  <p:tag name="FILENAME" val=""/>
  <p:tag name="LATEXENGINEID" val="0"/>
  <p:tag name="TEMPFOLDER" val="D:\LSH ICC 2023\"/>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72.74094"/>
  <p:tag name="ORIGINALWIDTH" val="147.7315"/>
  <p:tag name="LATEXADDIN" val="\documentclass{article}&#10;\usepackage{amsmath}&#10;\pagestyle{empty}&#10;\begin{document}&#10;&#10;$\pi_2$.&#10;&#10;&#10;\end{document}"/>
  <p:tag name="IGUANATEXSIZE" val="26"/>
  <p:tag name="IGUANATEXCURSOR" val="89"/>
  <p:tag name="TRANSPARENCY" val="True"/>
  <p:tag name="FILENAME" val=""/>
  <p:tag name="LATEXENGINEID" val="0"/>
  <p:tag name="TEMPFOLDER" val="D:\LSH ICC 2023\"/>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9.49378"/>
  <p:tag name="LATEXADDIN" val="\documentclass{article}&#10;\usepackage{amsmath}&#10;\pagestyle{empty}&#10;\begin{document}&#10;&#10;&#10; $c$&#10;&#10;\end{document}"/>
  <p:tag name="IGUANATEXSIZE" val="26"/>
  <p:tag name="IGUANATEXCURSOR" val="86"/>
  <p:tag name="TRANSPARENCY" val="True"/>
  <p:tag name="FILENAME" val=""/>
  <p:tag name="LATEXENGINEID" val="0"/>
  <p:tag name="TEMPFOLDER" val="D:\LSH ICC 2023\"/>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9.49378"/>
  <p:tag name="LATEXADDIN" val="\documentclass{article}&#10;\usepackage{amsmath}&#10;\pagestyle{empty}&#10;\begin{document}&#10;&#10;&#10; $c$&#10;&#10;\end{document}"/>
  <p:tag name="IGUANATEXSIZE" val="26"/>
  <p:tag name="IGUANATEXCURSOR" val="86"/>
  <p:tag name="TRANSPARENCY" val="True"/>
  <p:tag name="FILENAME" val=""/>
  <p:tag name="LATEXENGINEID" val="0"/>
  <p:tag name="TEMPFOLDER" val="D:\LSH ICC 2023\"/>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569.1788"/>
  <p:tag name="LATEXADDIN" val="\documentclass{article}&#10;\usepackage{amsmath}&#10;\pagestyle{empty}&#10;\begin{document}&#10;&#10;$\pi_2^{-1}(\pi_1(c))$&#10;&#10;&#10;\end{document}"/>
  <p:tag name="IGUANATEXSIZE" val="26"/>
  <p:tag name="IGUANATEXCURSOR" val="103"/>
  <p:tag name="TRANSPARENCY" val="True"/>
  <p:tag name="FILENAME" val=""/>
  <p:tag name="LATEXENGINEID" val="0"/>
  <p:tag name="TEMPFOLDER" val="D:\LSH ICC 2023\"/>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5.7368"/>
  <p:tag name="LATEXADDIN" val="\documentclass{article}&#10;\usepackage{amsmath}&#10;\pagestyle{empty}&#10;\begin{document}&#10;&#10;&#10;$N$&#10;&#10;\end{document}"/>
  <p:tag name="IGUANATEXSIZE" val="26"/>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38.99512"/>
  <p:tag name="LATEXADDIN" val="\documentclass{article}&#10;\usepackage{amsmath}&#10;\pagestyle{empty}&#10;\begin{document}&#10;&#10;&#10;$t$&#10;&#10;\end{document}"/>
  <p:tag name="IGUANATEXSIZE" val="20"/>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21.4848"/>
  <p:tag name="LATEXADDIN" val="\documentclass{article}&#10;\usepackage{amsmath}&#10;\pagestyle{empty}&#10;\begin{document}&#10;&#10;$E_t$&#10;&#10;&#10;\end{document}"/>
  <p:tag name="IGUANATEXSIZE" val="26"/>
  <p:tag name="IGUANATEXCURSOR" val="86"/>
  <p:tag name="TRANSPARENCY" val="True"/>
  <p:tag name="FILENAME" val=""/>
  <p:tag name="LATEXENGINEID" val="0"/>
  <p:tag name="TEMPFOLDER" val="D:\LSH ICC 2023\"/>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1110.611"/>
  <p:tag name="LATEXADDIN" val="\documentclass{article}&#10;\usepackage{amsmath}&#10;\pagestyle{empty}&#10;\begin{document}&#10;&#10;${\hat c}_0, \ldots, {\hat c}_{n_1+n_2-n_{1,2}-1}$&#10;&#10;&#10;\end{document}"/>
  <p:tag name="IGUANATEXSIZE" val="26"/>
  <p:tag name="IGUANATEXCURSOR" val="131"/>
  <p:tag name="TRANSPARENCY" val="True"/>
  <p:tag name="FILENAME" val=""/>
  <p:tag name="LATEXENGINEID" val="0"/>
  <p:tag name="TEMPFOLDER" val="D:\LSH ICC 2023\"/>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60.405"/>
  <p:tag name="LATEXADDIN" val="\documentclass{article}&#10;\usepackage{amsmath}&#10;\pagestyle{empty}&#10;\begin{document}&#10;&#10;&#10;$n_1+n_2-n_{1,2}$&#10;&#10;\end{document}"/>
  <p:tag name="IGUANATEXSIZE" val="26"/>
  <p:tag name="IGUANATEXCURSOR" val="99"/>
  <p:tag name="TRANSPARENCY" val="True"/>
  <p:tag name="FILENAME" val=""/>
  <p:tag name="LATEXENGINEID" val="0"/>
  <p:tag name="TEMPFOLDER" val="D:\LSH ICC 2023\"/>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 1200"/>
  <p:tag name="ORIGINALHEIGHT" val=" 1531.309"/>
  <p:tag name="ORIGINALWIDTH" val=" 4098.237"/>
  <p:tag name="OUTPUTTYPE" val="PNG"/>
  <p:tag name="IGUANATEXVERSION" val="162"/>
  <p:tag name="LATEXADDIN" val="\documentclass{article}&#10;\usepackage{amsmath}&#10;\pagestyle{empty}&#10;\begin{document}&#10;%------------------------------------------------------------&#10;&#10;\[&#10;  \boxed{\;&#10;    J(S_1,S_2)=&#10;    \frac{|S_1\cap S_2|}{|S_1\cup S_2|}&#10;  \;}&#10;\]&#10;&#10;\begin{itemize}&#10;  \item $0\le J(S_1,S_2)\le 1$&#10;  \item $J=1$: sets are identical.&#10;  \item $J=0$: sets are disjoint.&#10;  \item In practice, the Jaccard index between the available channel sets of two neighboring users is high.&#10;\end{itemize}&#10;&#10;%------------------------------------------------------------&#10;&#10;&#10;&#10;&#10;\end{document}"/>
  <p:tag name="IGUANATEXSIZE" val="20"/>
  <p:tag name="IGUANATEXCURSOR" val="44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72.74094"/>
  <p:tag name="ORIGINALWIDTH" val="109.4863"/>
  <p:tag name="LATEXADDIN" val="\documentclass{article}&#10;\usepackage{amsmath}&#10;\pagestyle{empty}&#10;\begin{document}&#10;&#10;$\pi_1$&#10;&#10;&#10;\end{document}"/>
  <p:tag name="IGUANATEXSIZE" val="26"/>
  <p:tag name="IGUANATEXCURSOR" val="88"/>
  <p:tag name="TRANSPARENCY" val="True"/>
  <p:tag name="FILENAME" val=""/>
  <p:tag name="LATEXENGINEID" val="0"/>
  <p:tag name="TEMPFOLDER" val="D:\LSH ICC 2023\"/>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2037.495"/>
  <p:tag name="LATEXADDIN" val="\documentclass{article}&#10;\usepackage{amsmath}&#10;\pagestyle{empty}&#10;\begin{document}&#10;&#10;$\pi_1({\hat c}_i)$, $i=0,1,\ldots, n_1+n_2-n_{1,2}-1$&#10;&#10;&#10;\end{document}"/>
  <p:tag name="IGUANATEXSIZE" val="20"/>
  <p:tag name="IGUANATEXCURSOR" val="135"/>
  <p:tag name="TRANSPARENCY" val="True"/>
  <p:tag name="FILENAME" val=""/>
  <p:tag name="LATEXENGINEID" val="0"/>
  <p:tag name="TEMPFOLDER" val="D:\LSH ICC 2023\"/>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07.9115"/>
  <p:tag name="LATEXADDIN" val="\documentclass{article}&#10;\usepackage{amsmath}&#10;\pagestyle{empty}&#10;\begin{document}&#10;&#10;$0,1,... ,N-1$&#10;&#10;&#10;\end{document}"/>
  <p:tag name="IGUANATEXSIZE" val="20"/>
  <p:tag name="IGUANATEXCURSOR" val="94"/>
  <p:tag name="TRANSPARENCY" val="True"/>
  <p:tag name="FILENAME" val=""/>
  <p:tag name="LATEXENGINEID" val="0"/>
  <p:tag name="TEMPFOLDER" val="D:\LSH ICC 2023\"/>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33.74575"/>
  <p:tag name="LATEXADDIN" val="\documentclass{article}&#10;\usepackage{amsmath}&#10;\pagestyle{empty}&#10;\begin{document}&#10;&#10;$i$&#10;&#10;&#10;\end{document}"/>
  <p:tag name="IGUANATEXSIZE" val="26"/>
  <p:tag name="IGUANATEXCURSOR" val="83"/>
  <p:tag name="TRANSPARENCY" val="True"/>
  <p:tag name="FILENAME" val=""/>
  <p:tag name="LATEXENGINEID" val="0"/>
  <p:tag name="TEMPFOLDER" val="D:\LSH ICC 2023\"/>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92.98835"/>
  <p:tag name="ORIGINALWIDTH" val="244.4695"/>
  <p:tag name="LATEXADDIN" val="\documentclass{article}&#10;\usepackage{amsmath}&#10;\pagestyle{empty}&#10;\begin{document}&#10;&#10;$i+1$&#10;&#10;&#10;\end{document}"/>
  <p:tag name="IGUANATEXSIZE" val="20"/>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5.7368"/>
  <p:tag name="LATEXADDIN" val="\documentclass{article}&#10;\usepackage{amsmath}&#10;\pagestyle{empty}&#10;\begin{document}&#10;&#10;$N$&#10;&#10;&#10;\end{document}"/>
  <p:tag name="IGUANATEXSIZE" val="20"/>
  <p:tag name="IGUANATEXCURSOR" val="83"/>
  <p:tag name="TRANSPARENCY" val="True"/>
  <p:tag name="FILENAME" val=""/>
  <p:tag name="LATEXENGINEID" val="0"/>
  <p:tag name="TEMPFOLDER" val="D:\LSH ICC 2023\"/>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7.48779"/>
  <p:tag name="LATEXADDIN" val="\documentclass{article}&#10;\usepackage{amsmath}&#10;\pagestyle{empty}&#10;\begin{document}&#10;&#10;&#10;$\sigma_i$&#10;&#10;\end{document}"/>
  <p:tag name="IGUANATEXSIZE" val="26"/>
  <p:tag name="IGUANATEXCURSOR" val="92"/>
  <p:tag name="TRANSPARENCY" val="True"/>
  <p:tag name="FILENAME" val=""/>
  <p:tag name="LATEXENGINEID" val="0"/>
  <p:tag name="TEMPFOLDER" val="D:\LSH ICC 2023\"/>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434.1957"/>
  <p:tag name="LATEXADDIN" val="\documentclass{article}&#10;\usepackage{amsmath}&#10;\pagestyle{empty}&#10;\begin{document}&#10;&#10;$(i+1)^{th}$&#10;&#10;&#10;\end{document}"/>
  <p:tag name="IGUANATEXSIZE" val="26"/>
  <p:tag name="IGUANATEXCURSOR" val="93"/>
  <p:tag name="TRANSPARENCY" val="True"/>
  <p:tag name="FILENAME" val=""/>
  <p:tag name="LATEXENGINEID" val="0"/>
  <p:tag name="TEMPFOLDER" val="D:\LSH ICC 2023\"/>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10;\pagestyle{empty}&#10;\begin{document}&#10;&#10;&#10;$B$&#10;&#10;\end{document}"/>
  <p:tag name="IGUANATEXSIZE" val="26"/>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10;\pagestyle{empty}&#10;\begin{document}&#10;&#10;&#10;$B$&#10;&#10;\end{document}"/>
  <p:tag name="IGUANATEXSIZE" val="26"/>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 1200"/>
  <p:tag name="ORIGINALHEIGHT" val=" 1196.85"/>
  <p:tag name="ORIGINALWIDTH" val=" 4100.488"/>
  <p:tag name="OUTPUTTYPE" val="PNG"/>
  <p:tag name="IGUANATEXVERSION" val="162"/>
  <p:tag name="LATEXADDIN" val="\documentclass{article}&#10;\usepackage{amsmath}&#10;\pagestyle{empty}&#10;\begin{document}&#10;&#10;\begin{itemize}&#10;\item Assume that all the features (points) in $S_1 \cup S_2$ are uniformly distributed in the ring. &#10;\item Then these $|S_1 \cup S_2|$ features partitions the ring into $|S_1 \cup S_2|$ segments. &#10;\item The probability that a hash value falls in a segment corresponding to a common feature is $$J=\frac{|S_1 \cap S_2|}{|S_1 \cup S_2|}. $$&#10;\end{itemize}&#10;&#10;&#10;\end{document}"/>
  <p:tag name="IGUANATEXSIZE" val="18"/>
  <p:tag name="IGUANATEXCURSOR" val="27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60.405"/>
  <p:tag name="LATEXADDIN" val="\documentclass{article}&#10;\usepackage{amsmath}&#10;\pagestyle{empty}&#10;\begin{document}&#10;&#10;&#10; $n_1+n_2-n_{1,2}$&#10;&#10;\end{document}"/>
  <p:tag name="IGUANATEXSIZE" val="20"/>
  <p:tag name="IGUANATEXCURSOR" val="100"/>
  <p:tag name="TRANSPARENCY" val="True"/>
  <p:tag name="FILENAME" val=""/>
  <p:tag name="LATEXENGINEID" val="0"/>
  <p:tag name="TEMPFOLDER" val="D:\LSH ICC 2023\"/>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142.4822"/>
  <p:tag name="LATEXADDIN" val="\documentclass{article}&#10;\usepackage{amsmath}&#10;\pagestyle{empty}&#10;\begin{document}&#10;&#10;&#10;$\ell^{th}$&#10;&#10;\end{document}"/>
  <p:tag name="IGUANATEXSIZE" val="26"/>
  <p:tag name="IGUANATEXCURSOR" val="93"/>
  <p:tag name="TRANSPARENCY" val="True"/>
  <p:tag name="FILENAME" val=""/>
  <p:tag name="LATEXENGINEID" val="0"/>
  <p:tag name="TEMPFOLDER" val="D:\LSH ICC 2023\"/>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1370.829"/>
  <p:tag name="LATEXADDIN" val="\documentclass{article}&#10;\usepackage{amsmath}&#10;\pagestyle{empty}&#10;\begin{document}&#10;&#10;$\sigma_{(\ell-1) \mod n_1+n_2-n_{1,2}}+1$&#10;&#10;&#10;\end{document}"/>
  <p:tag name="IGUANATEXSIZE" val="26"/>
  <p:tag name="IGUANATEXCURSOR" val="123"/>
  <p:tag name="TRANSPARENCY" val="True"/>
  <p:tag name="FILENAME" val=""/>
  <p:tag name="LATEXENGINEID" val="0"/>
  <p:tag name="TEMPFOLDER" val="D:\LSH ICC 2023\"/>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760.78"/>
  <p:tag name="LATEXADDIN" val="\documentclass{article}&#10;\usepackage{amsmath}&#10;\pagestyle{empty}&#10;\begin{document}&#10;&#10;$\sigma_\ell$, $\ell=0, \ldots, n_1+n_2-n_{1,2}-1$.&#10;&#10;&#10;\end{document}"/>
  <p:tag name="IGUANATEXSIZE" val="26"/>
  <p:tag name="IGUANATEXCURSOR" val="132"/>
  <p:tag name="TRANSPARENCY" val="True"/>
  <p:tag name="FILENAME" val=""/>
  <p:tag name="LATEXENGINEID" val="0"/>
  <p:tag name="TEMPFOLDER" val="D:\LSH ICC 2023\"/>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140.2324"/>
  <p:tag name="LATEXADDIN" val="\documentclass{article}&#10;\usepackage{amsmath}&#10;\pagestyle{empty}&#10;\begin{document}&#10;&#10; $\sigma_\ell$,&#10;&#10;&#10;\end{document}"/>
  <p:tag name="IGUANATEXSIZE" val="20"/>
  <p:tag name="IGUANATEXCURSOR" val="96"/>
  <p:tag name="TRANSPARENCY" val="True"/>
  <p:tag name="FILENAME" val=""/>
  <p:tag name="LATEXENGINEID" val="0"/>
  <p:tag name="TEMPFOLDER" val="D:\LSH ICC 2023\"/>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2407.199"/>
  <p:tag name="LATEXADDIN" val="\documentclass{article}&#10;\usepackage{amsmath}&#10;\pagestyle{empty}&#10;\begin{document}&#10;&#10;$B=\{\pi_1({\hat c}_i), i=0,1,\ldots, n_1+n_2-n_{1,2}-1\}$&#10;&#10;&#10;\end{document}"/>
  <p:tag name="IGUANATEXSIZE" val="20"/>
  <p:tag name="IGUANATEXCURSOR" val="139"/>
  <p:tag name="TRANSPARENCY" val="True"/>
  <p:tag name="FILENAME" val=""/>
  <p:tag name="LATEXENGINEID" val="0"/>
  <p:tag name="TEMPFOLDER" val="D:\LSH ICC 2023\"/>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194.9756"/>
  <p:tag name="LATEXADDIN" val="\documentclass{article}&#10;\usepackage{amsmath}&#10;\pagestyle{empty}&#10;\begin{document}&#10;&#10;$n_{1,2}$&#10;&#10;&#10;\end{document}"/>
  <p:tag name="IGUANATEXSIZE" val="24"/>
  <p:tag name="IGUANATEXCURSOR" val="88"/>
  <p:tag name="TRANSPARENCY" val="True"/>
  <p:tag name="FILENAME" val=""/>
  <p:tag name="LATEXENGINEID" val="0"/>
  <p:tag name="TEMPFOLDER" val="D:\LSH ICC 2023\"/>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477.6903"/>
  <p:tag name="LATEXADDIN" val="\documentclass{article}&#10;\usepackage{amsmath}&#10;\pagestyle{empty}&#10;\begin{document}&#10;&#10;&#10;$n_1-n_{1,2}$&#10;&#10;\end{document}"/>
  <p:tag name="IGUANATEXSIZE" val="24"/>
  <p:tag name="IGUANATEXCURSOR" val="93"/>
  <p:tag name="TRANSPARENCY" val="True"/>
  <p:tag name="FILENAME" val=""/>
  <p:tag name="LATEXENGINEID" val="0"/>
  <p:tag name="TEMPFOLDER" val="D:\LSH ICC 2023\"/>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477.6903"/>
  <p:tag name="LATEXADDIN" val="\documentclass{article}&#10;\usepackage{amsmath}&#10;\pagestyle{empty}&#10;\begin{document}&#10;&#10;$n_2-n_{1,2}$&#10;&#10;&#10;\end{document}"/>
  <p:tag name="IGUANATEXSIZE" val="24"/>
  <p:tag name="IGUANATEXCURSOR" val="92"/>
  <p:tag name="TRANSPARENCY" val="True"/>
  <p:tag name="FILENAME" val=""/>
  <p:tag name="LATEXENGINEID" val="0"/>
  <p:tag name="TEMPFOLDER" val="D:\LSH ICC 2023\"/>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60.405"/>
  <p:tag name="LATEXADDIN" val="\documentclass{article}&#10;\usepackage{amsmath}&#10;\pagestyle{empty}&#10;\begin{document}&#10;&#10;$n_1+n_2-n_{1,2}$&#10;&#10;&#10;\end{document}"/>
  <p:tag name="IGUANATEXSIZE" val="26"/>
  <p:tag name="IGUANATEXCURSOR" val="96"/>
  <p:tag name="TRANSPARENCY" val="True"/>
  <p:tag name="FILENAME" val=""/>
  <p:tag name="LATEXENGINEID" val="0"/>
  <p:tag name="TEMPFOLDER" val="D:\LSH ICC 2023\"/>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40.2324"/>
  <p:tag name="ORIGINALWIDTH" val="2545.932"/>
  <p:tag name="LATEXADDIN" val="\documentclass{article}&#10;\usepackage{amsmath}&#10;\pagestyle{empty}&#10;\begin{document}&#10;&#10;&#10; $i^*={\rm argmin}_{0 \le i \le n-1}((\pi_1(c_i)-\pi_2(t))\;\mod\;N)$&#10;&#10;\end{document}"/>
  <p:tag name="IGUANATEXSIZE" val="20"/>
  <p:tag name="IGUANATEXCURSOR" val="151"/>
  <p:tag name="TRANSPARENCY" val="True"/>
  <p:tag name="FILENAME" val=""/>
  <p:tag name="LATEXENGINEID" val="0"/>
  <p:tag name="TEMPFOLDER" val="D:\LSH ICC 2023\"/>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34.2332"/>
  <p:tag name="LATEXADDIN" val="\documentclass{article}&#10;\usepackage{amsmath}&#10;\pagestyle{empty}&#10;\begin{document}&#10;&#10;$B_2$&#10;&#10;&#10;\end{document}"/>
  <p:tag name="IGUANATEXSIZE" val="26"/>
  <p:tag name="IGUANATEXCURSOR" val="86"/>
  <p:tag name="TRANSPARENCY" val="True"/>
  <p:tag name="FILENAME" val=""/>
  <p:tag name="LATEXENGINEID" val="0"/>
  <p:tag name="TEMPFOLDER" val="D:\LSH ICC 2023\"/>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194.9756"/>
  <p:tag name="LATEXADDIN" val="\documentclass{article}&#10;\usepackage{amsmath}&#10;\pagestyle{empty}&#10;\begin{document}&#10;&#10;&#10;$n_{1,2}$&#10;&#10;\end{document}"/>
  <p:tag name="IGUANATEXSIZE" val="26"/>
  <p:tag name="IGUANATEXCURSOR" val="91"/>
  <p:tag name="TRANSPARENCY" val="True"/>
  <p:tag name="FILENAME" val=""/>
  <p:tag name="LATEXENGINEID" val="0"/>
  <p:tag name="TEMPFOLDER" val="D:\LSH ICC 2023\"/>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3.4684"/>
  <p:tag name="LATEXADDIN" val="\documentclass{article}&#10;\usepackage{amsmath}&#10;\pagestyle{empty}&#10;\begin{document}&#10;&#10; $\pi_2(t)$&#10;&#10;&#10;\end{document}"/>
  <p:tag name="IGUANATEXSIZE" val="26"/>
  <p:tag name="IGUANATEXCURSOR" val="92"/>
  <p:tag name="TRANSPARENCY" val="True"/>
  <p:tag name="FILENAME" val=""/>
  <p:tag name="LATEXENGINEID" val="0"/>
  <p:tag name="TEMPFOLDER" val="D:\LSH ICC 2023\"/>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34.2332"/>
  <p:tag name="LATEXADDIN" val="\documentclass{article}&#10;\usepackage{amsmath}&#10;\pagestyle{empty}&#10;\begin{document}&#10;&#10;$B_2$&#10;&#10;&#10;\end{document}"/>
  <p:tag name="IGUANATEXSIZE" val="26"/>
  <p:tag name="IGUANATEXCURSOR" val="86"/>
  <p:tag name="TRANSPARENCY" val="True"/>
  <p:tag name="FILENAME" val=""/>
  <p:tag name="LATEXENGINEID" val="0"/>
  <p:tag name="TEMPFOLDER" val="D:\LSH ICC 2023\"/>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2037.495"/>
  <p:tag name="LATEXADDIN" val="\documentclass{article}&#10;\usepackage{amsmath}&#10;\pagestyle{empty}&#10;\begin{document}&#10;&#10;&#10;$\pi_1({\hat c}_i)$, $i=0,1,\ldots, n_1+n_2-n_{1,2}-1$&#10;&#10;\end{document}"/>
  <p:tag name="IGUANATEXSIZE" val="26"/>
  <p:tag name="IGUANATEXCURSOR" val="136"/>
  <p:tag name="TRANSPARENCY" val="True"/>
  <p:tag name="FILENAME" val=""/>
  <p:tag name="LATEXENGINEID" val="0"/>
  <p:tag name="TEMPFOLDER" val="D:\LSH ICC 2023\"/>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760.405"/>
  <p:tag name="LATEXADDIN" val="\documentclass{article}&#10;\usepackage{amsmath}&#10;\pagestyle{empty}&#10;\begin{document}&#10;&#10;&#10; $n_1+n_2-n_{1,2}$&#10;&#10;\end{document}"/>
  <p:tag name="IGUANATEXSIZE" val="26"/>
  <p:tag name="IGUANATEXCURSOR" val="100"/>
  <p:tag name="TRANSPARENCY" val="True"/>
  <p:tag name="FILENAME" val=""/>
  <p:tag name="LATEXENGINEID" val="0"/>
  <p:tag name="TEMPFOLDER" val="D:\LSH ICC 2023\"/>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 1200"/>
  <p:tag name="ORIGINALHEIGHT" val=" 915.6355"/>
  <p:tag name="ORIGINALWIDTH" val=" 4098.237"/>
  <p:tag name="OUTPUTTYPE" val="PNG"/>
  <p:tag name="IGUANATEXVERSION" val="162"/>
  <p:tag name="LATEXADDIN" val="\documentclass{article}&#10;\usepackage{amsmath}&#10;\pagestyle{empty}&#10;\begin{document}&#10;\begin{itemize}&#10;  \item Map each user’s available set \(\mathcal{C}_i\) (\(|\mathcal{C}_i|=n_i\))  &#10;        to a \textbf{fixed-size multiset}&#10;        \(\tilde{\mathcal{C}}_i=[\tilde c_i(0),\dots,\tilde c_i(T_0-1)]\)&#10;        with \(T_0\ll n_i\).&#10;  \item Generation via \textbf{LSH2} $\Rightarrow$&#10;        expected overlap&#10;        \(\displaystyle |\tilde{\mathcal{C}}_1\cap\tilde{\mathcal{C}}_2|&#10;          \approx J\,T_0\)&#10;        ( \(J\) = Jaccard index).&#10;  \item Objective: reduce search space while keeping rendezvous probability high.&#10;\end{itemize}&#10;&#10;&#10;&#10;\end{document}"/>
  <p:tag name="IGUANATEXSIZE" val="20"/>
  <p:tag name="IGUANATEXCURSOR" val="63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 1200"/>
  <p:tag name="ORIGINALHEIGHT" val=" 1585.302"/>
  <p:tag name="ORIGINALWIDTH" val=" 3442.07"/>
  <p:tag name="OUTPUTTYPE" val="PNG"/>
  <p:tag name="IGUANATEXVERSION" val="162"/>
  <p:tag name="LATEXADDIN" val="\documentclass{article}&#10;\usepackage{amsmath}&#10;\pagestyle{empty}&#10;\begin{document}&#10;&#10;\begin{itemize}&#10;  \item Each slot: user picks a \textbf{random element} from its multiset.&#10;  \item Rendezvous probability per slot is approximately  &#10;        \(\displaystyle \frac{J\,T_0}{T_0^2}= \frac{J}{T_0}\).&#10;  \item \(\Rightarrow\) expected time-to-rendezvous (ETTR)&#10;        \[&#10;          \mathrm{ETTR}\approx \frac{T_0}{J}.&#10;        \]&#10;  \item Better than pure random algorithm if  &#10;        \(\displaystyle&#10;          T_0 \le \frac{n_1n_2}{n_1+n_2-n_{1,2}}.&#10;        \)&#10;\end{itemize}&#10;&#10;&#10;\end{document}"/>
  <p:tag name="IGUANATEXSIZE" val="20"/>
  <p:tag name="IGUANATEXCURSOR" val="22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 1200"/>
  <p:tag name="ORIGINALHEIGHT" val=" 2119.985"/>
  <p:tag name="ORIGINALWIDTH" val=" 3530.559"/>
  <p:tag name="OUTPUTTYPE" val="PNG"/>
  <p:tag name="IGUANATEXVERSION" val="162"/>
  <p:tag name="LATEXADDIN" val="\documentclass{article}&#10;\usepackage{amsmath}&#10;\pagestyle{empty}&#10;\begin{document}&#10;&#10;\begin{itemize}&#10;  \item Risk: \(\tilde{\mathcal{C}}_1\cap\tilde{\mathcal{C}}_2\) is an empty set&#10;        with probability \((1-J)^{T_0}\).&#10;  \item \textbf{Mixed strategy}: each slot&#10;        \begin{itemize}&#10;          \item with prob.\ \(p_0\) pick from multiset,&#10;          \item with prob.\ \(1-p_0\) pick from original avialable channel set.&#10;        \end{itemize}&#10;  \item Rendezvous probability per slot&#10;        \[&#10;          (1-p_0^2)\frac{n_{1,2}}{n_1n_2}&#10;          \;+\;&#10;          p_0^2\frac{J}{T_0}.&#10;        \]&#10;  \item Approx.\ ETTR&#10;        \[&#10;          \mathrm{ETTR}&#10;          \approx&#10;          \frac{1}{&#10;            (1-p_0^2)\frac{n_{1,2}}{n_1n_2}&#10;            + p_0^2\frac{J}{T_0}}.&#10;        \]&#10;\end{itemize}&#10;&#10;&#10;\end{document}"/>
  <p:tag name="IGUANATEXSIZE" val="20"/>
  <p:tag name="IGUANATEXCURSOR" val="41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462.6921"/>
  <p:tag name="LATEXADDIN" val="\documentclass{article}&#10;\usepackage{amsmath}&#10;\pagestyle{empty}&#10;\begin{document}&#10;&#10;&#10;$(1-p_0)^2$&#10;&#10;\end{document}"/>
  <p:tag name="IGUANATEXSIZE" val="20"/>
  <p:tag name="IGUANATEXCURSOR" val="92"/>
  <p:tag name="TRANSPARENCY" val="True"/>
  <p:tag name="FILENAME" val=""/>
  <p:tag name="LATEXENGINEID" val="0"/>
  <p:tag name="TEMPFOLDER" val="D:\LSH ICC 2023\"/>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0.4124"/>
  <p:tag name="LATEXADDIN" val="\documentclass{article}&#10;\usepackage{amsmath}&#10;\pagestyle{empty}&#10;\begin{document}&#10;&#10;${\bf c_1}=\{0,1,2\}$&#10;&#10;&#10;\end{document}"/>
  <p:tag name="IGUANATEXSIZE" val="26"/>
  <p:tag name="IGUANATEXCURSOR" val="91"/>
  <p:tag name="TRANSPARENCY" val="True"/>
  <p:tag name="FILENAME" val=""/>
  <p:tag name="LATEXENGINEID" val="0"/>
  <p:tag name="TEMPFOLDER" val="D:\LSH ICC 2023\"/>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40.6824"/>
  <p:tag name="LATEXADDIN" val="\documentclass{article}&#10;\usepackage{amsmath}&#10;\pagestyle{empty}&#10;\begin{document}&#10;&#10;$p_0(1-p_0)$&#10;&#10;&#10;\end{document}"/>
  <p:tag name="IGUANATEXSIZE" val="22"/>
  <p:tag name="IGUANATEXCURSOR" val="81"/>
  <p:tag name="TRANSPARENCY" val="True"/>
  <p:tag name="FILENAME" val=""/>
  <p:tag name="LATEXENGINEID" val="0"/>
  <p:tag name="TEMPFOLDER" val="D:\LSH ICC 2023\"/>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40.6824"/>
  <p:tag name="LATEXADDIN" val="\documentclass{article}&#10;\usepackage{amsmath}&#10;\pagestyle{empty}&#10;\begin{document}&#10;&#10;$p_0(1-p_0)$&#10;&#10;&#10;\end{document}"/>
  <p:tag name="IGUANATEXSIZE" val="22"/>
  <p:tag name="IGUANATEXCURSOR" val="81"/>
  <p:tag name="TRANSPARENCY" val="True"/>
  <p:tag name="FILENAME" val=""/>
  <p:tag name="LATEXENGINEID" val="0"/>
  <p:tag name="TEMPFOLDER" val="D:\LSH ICC 2023\"/>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112.4859"/>
  <p:tag name="LATEXADDIN" val="\documentclass{article}&#10;\usepackage{amsmath}&#10;\pagestyle{empty}&#10;\begin{document}&#10;&#10;&#10;$p_0^2$&#10;&#10;\end{document}"/>
  <p:tag name="IGUANATEXSIZE" val="22"/>
  <p:tag name="IGUANATEXCURSOR" val="83"/>
  <p:tag name="TRANSPARENCY" val="True"/>
  <p:tag name="FILENAME" val=""/>
  <p:tag name="LATEXENGINEID" val="0"/>
  <p:tag name="TEMPFOLDER" val="D:\LSH ICC 2023\"/>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 1200"/>
  <p:tag name="ORIGINALHEIGHT" val=" 932.1335"/>
  <p:tag name="ORIGINALWIDTH" val=" 4098.237"/>
  <p:tag name="OUTPUTTYPE" val="PNG"/>
  <p:tag name="IGUANATEXVERSION" val="162"/>
  <p:tag name="LATEXADDIN" val="\documentclass{article}&#10;\usepackage{amsmath}&#10;\pagestyle{empty}&#10;\begin{document}&#10;\begin{itemize}&#10;  \item Intersection-empty probability: \((1-J)^{T_0}\).&#10;        Negligible when \(T_0\ge20\) and \(J&gt;0.5\).&#10;  \item Larger \(p_0\) leverages dimensionality reduction;&#10;        smaller \(p_0\) guards against empty intersection.&#10;  \item Tune \(\,(T_0,p_0)\,\) to balance ETTR vs.\ MTTR for given \(J\).&#10;\end{itemize}&#10;&#10;&#10;&#10;\end{document}"/>
  <p:tag name="IGUANATEXSIZE" val="20"/>
  <p:tag name="IGUANATEXCURSOR" val="41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 1200"/>
  <p:tag name="ORIGINALHEIGHT" val=" 113.2358"/>
  <p:tag name="ORIGINALWIDTH" val=" 1057.368"/>
  <p:tag name="OUTPUTTYPE" val="PNG"/>
  <p:tag name="IGUANATEXVERSION" val="162"/>
  <p:tag name="LATEXADDIN" val="\documentclass{article}&#10;\usepackage{amsmath}&#10;\pagestyle{empty}&#10;\begin{document}&#10;&#10;&#10;Choosing \(T_0\) and \(p_0\)&#10;&#10;\end{document}"/>
  <p:tag name="IGUANATEXSIZE" val="30"/>
  <p:tag name="IGUANATEXCURSOR" val="11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 1200"/>
  <p:tag name="ORIGINALHEIGHT" val=" 1952.756"/>
  <p:tag name="ORIGINALWIDTH" val=" 4289.464"/>
  <p:tag name="OUTPUTTYPE" val="PNG"/>
  <p:tag name="IGUANATEXVERSION" val="162"/>
  <p:tag name="LATEXADDIN" val="\documentclass{article}&#10;\usepackage{amsmath}&#10;\pagestyle{empty}&#10;\begin{document}&#10;\begin{table}&#10; \centering&#10; \begin{tabular}{|c|c|c|c|c|c|}&#10; \hline&#10;  Jaccard index&amp;0.1&amp;0.2&amp;0.3&amp;0.4&amp;0.5\\&#10; \hline&#10; $T_0=5$&amp;0.5905&amp;0.3277&amp;0.1680&amp;0.0778&amp;0.0313\\&#10; \hline&#10; $T_0=10$&amp;0.3487&amp;0.1074&amp;0.0282&amp;0.0060&amp;0.0010\\&#10; \hline&#10; $T_0=15$&amp;0.2059&amp;0.0352&amp;0.0047&amp;0.0005&amp;3.05e-05\\&#10; \hline&#10; $T_0=20$&amp;0.12157&amp;0.0115&amp;0.0008&amp;3.66e-05&amp;9.54e-07\\&#10; \hline&#10;  Jaccard index&amp;0.6&amp;0.7&amp;0.8&amp;0.9&amp;1\\&#10; \hline&#10; $T_0=5$&amp;0.0102&amp;0.0024&amp;0.0003&amp;1e-05&amp;0\\&#10; \hline&#10; $T_0=10$&amp;0.0001&amp;5.9e-06&amp;1.02e-0.7&amp;1e-10&amp;0\\&#10; \hline&#10; $T_0=15$&amp;1.07e-06&amp;1.43e-08&amp;3.28e-11&amp;1e-15&amp;0\\&#10; \hline&#10; $T_0=20$&amp;1.1e-08&amp;3.49e-11&amp;1.05e-14&amp;1e-20&amp;0\\&#10; \hline&#10; \end{tabular}&#10; \caption{The probability that none of the common channels are selected in the $T_0$ trials is $(1-J)^{T_0}$. }&#10; \end{table}&#10;&#10;&#10;&#10;&#10;\end{document}"/>
  <p:tag name="IGUANATEXSIZE" val="20"/>
  <p:tag name="IGUANATEXCURSOR" val="9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 1200"/>
  <p:tag name="ORIGINALHEIGHT" val=" 113.2358"/>
  <p:tag name="ORIGINALWIDTH" val=" 1057.368"/>
  <p:tag name="OUTPUTTYPE" val="PNG"/>
  <p:tag name="IGUANATEXVERSION" val="162"/>
  <p:tag name="LATEXADDIN" val="\documentclass{article}&#10;\usepackage{amsmath}&#10;\pagestyle{empty}&#10;\begin{document}&#10;&#10;&#10;Choosing \(T_0\) and \(p_0\)&#10;&#10;\end{document}"/>
  <p:tag name="IGUANATEXSIZE" val="30"/>
  <p:tag name="IGUANATEXCURSOR" val="11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 1200"/>
  <p:tag name="ORIGINALHEIGHT" val=" 996.6254"/>
  <p:tag name="ORIGINALWIDTH" val=" 4289.464"/>
  <p:tag name="OUTPUTTYPE" val="PNG"/>
  <p:tag name="IGUANATEXVERSION" val="162"/>
  <p:tag name="LATEXADDIN" val="\documentclass{article}&#10;\usepackage{amsmath}&#10;\pagestyle{empty}&#10;\begin{document}&#10;&#10;A periodic sequence with period $p$ on $N$ channels is called&#10;an $(N,p)$-MACH sequence $\{c(t),0\leq t \leq p-1\}$ if it satisfies the following one-dimensional maximum rendezvous diversity (1D-MRD) property.&#10;&#10;&#10;\begin{itemize}&#10;\item \textbf{The 1D-MRD property}: For any time drift $0 \leq d \leq p-1$ and any channel $0 \leq k \leq N-1$, there exists $0 \leq t \leq p-1$ such that $c(t) = c(t \oplus d) = k$, where $\oplus$ denotes addition modulo $p$.&#10;\end{itemize}&#10;&#10;&#10;\end{document}"/>
  <p:tag name="IGUANATEXSIZE" val="20"/>
  <p:tag name="IGUANATEXCURSOR" val="29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2.4859"/>
  <p:tag name="LATEXADDIN" val="\documentclass{article}&#10;\usepackage{amsmath}&#10;\pagestyle{empty}&#10;\begin{document}&#10;&#10;$p_0$&#10;&#10;&#10;\end{document}"/>
  <p:tag name="IGUANATEXSIZE" val="20"/>
  <p:tag name="IGUANATEXCURSOR" val="85"/>
  <p:tag name="TRANSPARENCY" val="True"/>
  <p:tag name="FILENAME" val=""/>
  <p:tag name="LATEXENGINEID" val="0"/>
  <p:tag name="TEMPFOLDER" val="D:\LSH ICC 2023\"/>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311.961"/>
  <p:tag name="LATEXADDIN" val="\documentclass{article}&#10;\usepackage{amsmath}&#10;\pagestyle{empty}&#10;\begin{document}&#10;&#10;$1-p_0$&#10;&#10;&#10;\end{document}"/>
  <p:tag name="IGUANATEXSIZE" val="20"/>
  <p:tag name="IGUANATEXCURSOR" val="87"/>
  <p:tag name="TRANSPARENCY" val="True"/>
  <p:tag name="FILENAME" val=""/>
  <p:tag name="LATEXENGINEID" val="0"/>
  <p:tag name="TEMPFOLDER" val="D:\LSH ICC 2023\"/>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0.4124"/>
  <p:tag name="LATEXADDIN" val="\documentclass{article}&#10;\usepackage{amsmath}&#10;\pagestyle{empty}&#10;\begin{document}&#10;&#10;&#10;${\bf c_2} = \{1,2,3\}$&#10;&#10;\end{document}"/>
  <p:tag name="IGUANATEXSIZE" val="20"/>
  <p:tag name="IGUANATEXCURSOR" val="102"/>
  <p:tag name="TRANSPARENCY" val="True"/>
  <p:tag name="FILENAME" val=""/>
  <p:tag name="LATEXENGINEID" val="0"/>
  <p:tag name="TEMPFOLDER" val="D:\LSH ICC 2023\"/>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 1200"/>
  <p:tag name="ORIGINALHEIGHT" val=" 262.4672"/>
  <p:tag name="ORIGINALWIDTH" val=" 1851.518"/>
  <p:tag name="OUTPUTTYPE" val="PNG"/>
  <p:tag name="IGUANATEXVERSION" val="162"/>
  <p:tag name="LATEXADDIN" val="\documentclass{article}&#10;\usepackage{amsmath}&#10;\pagestyle{empty}&#10;\begin{document}&#10;&#10;&#10;\noindent SynMAC hops to channel $t$ at \\time $t$ in a period of $N$ time slots.&#10;&#10;\end{document}"/>
  <p:tag name="IGUANATEXSIZE" val="20"/>
  <p:tag name="IGUANATEXCURSOR" val="9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63.105"/>
  <p:tag name="LATEXADDIN" val="\documentclass{article}&#10;\usepackage{amsmath}&#10;\pagestyle{empty}&#10;\begin{document}&#10;&#10;$\pi_1 = (0123) \mapsto (0312)$&#10;&#10;&#10;\end{document}"/>
  <p:tag name="IGUANATEXSIZE" val="20"/>
  <p:tag name="IGUANATEXCURSOR" val="83"/>
  <p:tag name="TRANSPARENCY" val="True"/>
  <p:tag name="FILENAME" val=""/>
  <p:tag name="LATEXENGINEID" val="0"/>
  <p:tag name="TEMPFOLDER" val="D:\LSH ICC 2023\"/>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63.105"/>
  <p:tag name="LATEXADDIN" val="\documentclass{article}&#10;\usepackage{amsmath}&#10;\pagestyle{empty}&#10;\begin{document}&#10;&#10;&#10;$\pi_2 = (0123) \mapsto (0123)$&#10;&#10;\end{document}"/>
  <p:tag name="IGUANATEXSIZE" val="20"/>
  <p:tag name="IGUANATEXCURSOR" val="111"/>
  <p:tag name="TRANSPARENCY" val="True"/>
  <p:tag name="FILENAME" val=""/>
  <p:tag name="LATEXENGINEID" val="0"/>
  <p:tag name="TEMPFOLDER" val="D:\LSH ICC 2023\"/>
  <p:tag name="LATEXFORMHEIGHT" val="312"/>
  <p:tag name="LATEXFORMWIDTH" val="384"/>
  <p:tag name="LATEXFORMWRAP" val="True"/>
  <p:tag name="BITMAPVECTOR"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b607_4_3">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Lab607_4_3" id="{F817C37D-EB72-C349-A0AB-0EAD76B5EA22}" vid="{342F8CC4-3960-FF45-8149-35F409FEBF3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376118</TotalTime>
  <Words>4687</Words>
  <Application>Microsoft Office PowerPoint</Application>
  <PresentationFormat>如螢幕大小 (4:3)</PresentationFormat>
  <Paragraphs>657</Paragraphs>
  <Slides>42</Slides>
  <Notes>30</Notes>
  <HiddenSlides>4</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42</vt:i4>
      </vt:variant>
    </vt:vector>
  </HeadingPairs>
  <TitlesOfParts>
    <vt:vector size="50" baseType="lpstr">
      <vt:lpstr>新細明體</vt:lpstr>
      <vt:lpstr>Calibri</vt:lpstr>
      <vt:lpstr>Cambria Math</vt:lpstr>
      <vt:lpstr>Times New Roman</vt:lpstr>
      <vt:lpstr>Verdana</vt:lpstr>
      <vt:lpstr>Wingdings 2</vt:lpstr>
      <vt:lpstr>Wingdings 3</vt:lpstr>
      <vt:lpstr>Lab607_4_3</vt:lpstr>
      <vt:lpstr>An Introduction to the Multichannel Rendezvous Problem-Part IV</vt:lpstr>
      <vt:lpstr>The sym/async/hetero/global MRP</vt:lpstr>
      <vt:lpstr>Can we beat the random algorithm in terms of ETTR?</vt:lpstr>
      <vt:lpstr>Jaccard index: measuring set similarity</vt:lpstr>
      <vt:lpstr>Locality-sensitive hashing</vt:lpstr>
      <vt:lpstr>Locality-sensitive hashing</vt:lpstr>
      <vt:lpstr>Locality-sensitive hashing</vt:lpstr>
      <vt:lpstr>Locality-sensitive hashing</vt:lpstr>
      <vt:lpstr>PowerPoint 簡報</vt:lpstr>
      <vt:lpstr>The sym/sync/hetero/global MRP</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synchronous setting</vt:lpstr>
      <vt:lpstr>The asynchronous setting</vt:lpstr>
      <vt:lpstr>Dimensionality Reduction</vt:lpstr>
      <vt:lpstr>Random sampling from multisets</vt:lpstr>
      <vt:lpstr>LSH4: Mitigating Empty-Intersection Risk</vt:lpstr>
      <vt:lpstr>Approximation</vt:lpstr>
      <vt:lpstr>PowerPoint 簡報</vt:lpstr>
      <vt:lpstr>PowerPoint 簡報</vt:lpstr>
      <vt:lpstr>PowerPoint 簡報</vt:lpstr>
      <vt:lpstr>Why LSH4 is better than most existing algorithms in ETTR</vt:lpstr>
      <vt:lpstr>LSH with a bounded MTTR</vt:lpstr>
      <vt:lpstr>Embedding LSH4 into an (N,p)-MACH</vt:lpstr>
      <vt:lpstr>Simulation</vt:lpstr>
      <vt:lpstr>Simulation</vt:lpstr>
      <vt:lpstr>Simulation</vt:lpstr>
      <vt:lpstr>Simulation</vt:lpstr>
      <vt:lpstr>Simulation in the asynchronous setting</vt:lpstr>
      <vt:lpstr>Simulation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owner</dc:creator>
  <cp:lastModifiedBy>張正尚</cp:lastModifiedBy>
  <cp:revision>1488</cp:revision>
  <dcterms:created xsi:type="dcterms:W3CDTF">2018-07-02T05:24:52Z</dcterms:created>
  <dcterms:modified xsi:type="dcterms:W3CDTF">2025-07-11T05:39:15Z</dcterms:modified>
</cp:coreProperties>
</file>